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3"/>
  </p:notesMasterIdLst>
  <p:sldIdLst>
    <p:sldId id="387" r:id="rId2"/>
    <p:sldId id="388" r:id="rId3"/>
    <p:sldId id="401" r:id="rId4"/>
    <p:sldId id="394" r:id="rId5"/>
    <p:sldId id="395" r:id="rId6"/>
    <p:sldId id="396" r:id="rId7"/>
    <p:sldId id="397" r:id="rId8"/>
    <p:sldId id="398" r:id="rId9"/>
    <p:sldId id="399" r:id="rId10"/>
    <p:sldId id="404" r:id="rId11"/>
    <p:sldId id="405" r:id="rId12"/>
    <p:sldId id="406" r:id="rId13"/>
    <p:sldId id="407" r:id="rId14"/>
    <p:sldId id="408" r:id="rId15"/>
    <p:sldId id="409" r:id="rId16"/>
    <p:sldId id="290" r:id="rId17"/>
    <p:sldId id="291" r:id="rId18"/>
    <p:sldId id="292" r:id="rId19"/>
    <p:sldId id="293" r:id="rId20"/>
    <p:sldId id="294" r:id="rId21"/>
    <p:sldId id="295" r:id="rId22"/>
    <p:sldId id="296" r:id="rId23"/>
    <p:sldId id="297" r:id="rId24"/>
    <p:sldId id="298" r:id="rId25"/>
    <p:sldId id="300" r:id="rId26"/>
    <p:sldId id="301" r:id="rId27"/>
    <p:sldId id="303" r:id="rId28"/>
    <p:sldId id="304" r:id="rId29"/>
    <p:sldId id="306" r:id="rId30"/>
    <p:sldId id="419" r:id="rId31"/>
    <p:sldId id="420" r:id="rId32"/>
    <p:sldId id="421" r:id="rId33"/>
    <p:sldId id="422" r:id="rId34"/>
    <p:sldId id="423" r:id="rId35"/>
    <p:sldId id="424" r:id="rId36"/>
    <p:sldId id="425" r:id="rId37"/>
    <p:sldId id="426" r:id="rId38"/>
    <p:sldId id="427" r:id="rId39"/>
    <p:sldId id="428" r:id="rId40"/>
    <p:sldId id="429" r:id="rId41"/>
    <p:sldId id="430" r:id="rId42"/>
    <p:sldId id="431" r:id="rId43"/>
    <p:sldId id="432" r:id="rId44"/>
    <p:sldId id="433" r:id="rId45"/>
    <p:sldId id="434" r:id="rId46"/>
    <p:sldId id="435" r:id="rId47"/>
    <p:sldId id="436" r:id="rId48"/>
    <p:sldId id="256" r:id="rId49"/>
    <p:sldId id="257" r:id="rId50"/>
    <p:sldId id="258" r:id="rId51"/>
    <p:sldId id="259" r:id="rId52"/>
    <p:sldId id="260" r:id="rId53"/>
    <p:sldId id="261" r:id="rId54"/>
    <p:sldId id="262" r:id="rId55"/>
    <p:sldId id="263" r:id="rId56"/>
    <p:sldId id="264" r:id="rId57"/>
    <p:sldId id="265" r:id="rId58"/>
    <p:sldId id="266" r:id="rId59"/>
    <p:sldId id="267" r:id="rId60"/>
    <p:sldId id="268" r:id="rId61"/>
    <p:sldId id="269" r:id="rId62"/>
    <p:sldId id="278" r:id="rId63"/>
    <p:sldId id="279" r:id="rId64"/>
    <p:sldId id="280" r:id="rId65"/>
    <p:sldId id="281" r:id="rId66"/>
    <p:sldId id="282" r:id="rId67"/>
    <p:sldId id="283" r:id="rId68"/>
    <p:sldId id="284" r:id="rId69"/>
    <p:sldId id="285" r:id="rId70"/>
    <p:sldId id="286" r:id="rId71"/>
    <p:sldId id="287" r:id="rId72"/>
    <p:sldId id="288" r:id="rId73"/>
    <p:sldId id="289" r:id="rId74"/>
    <p:sldId id="270" r:id="rId75"/>
    <p:sldId id="271" r:id="rId76"/>
    <p:sldId id="272" r:id="rId77"/>
    <p:sldId id="273" r:id="rId78"/>
    <p:sldId id="274" r:id="rId79"/>
    <p:sldId id="275" r:id="rId80"/>
    <p:sldId id="276" r:id="rId81"/>
    <p:sldId id="277"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43"/>
  </p:normalViewPr>
  <p:slideViewPr>
    <p:cSldViewPr snapToGrid="0" snapToObjects="1">
      <p:cViewPr varScale="1">
        <p:scale>
          <a:sx n="117" d="100"/>
          <a:sy n="117" d="100"/>
        </p:scale>
        <p:origin x="360" y="168"/>
      </p:cViewPr>
      <p:guideLst/>
    </p:cSldViewPr>
  </p:slideViewPr>
  <p:notesTextViewPr>
    <p:cViewPr>
      <p:scale>
        <a:sx n="1" d="1"/>
        <a:sy n="1" d="1"/>
      </p:scale>
      <p:origin x="0" y="0"/>
    </p:cViewPr>
  </p:notesTextViewPr>
  <p:notesViewPr>
    <p:cSldViewPr snapToGrid="0" snapToObjects="1">
      <p:cViewPr varScale="1">
        <p:scale>
          <a:sx n="88" d="100"/>
          <a:sy n="88" d="100"/>
        </p:scale>
        <p:origin x="3872"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image" Target="../media/image4.emf"/><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emf"/><Relationship Id="rId4" Type="http://schemas.openxmlformats.org/officeDocument/2006/relationships/image" Target="../media/image3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8346DD-6B00-774E-A72E-737D576E88E4}" type="datetimeFigureOut">
              <a:rPr lang="en-US" smtClean="0"/>
              <a:t>10/24/19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A5C2D8-7939-6D43-A262-AC189B378575}" type="slidenum">
              <a:rPr lang="en-US" smtClean="0"/>
              <a:t>‹#›</a:t>
            </a:fld>
            <a:endParaRPr lang="en-US"/>
          </a:p>
        </p:txBody>
      </p:sp>
    </p:spTree>
    <p:extLst>
      <p:ext uri="{BB962C8B-B14F-4D97-AF65-F5344CB8AC3E}">
        <p14:creationId xmlns:p14="http://schemas.microsoft.com/office/powerpoint/2010/main" val="4221574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9847C54F-CCC0-4F45-9597-A4B94FA2EBD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Franklin Gothic Book" panose="020B05030201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Franklin Gothic Book" panose="020B0503020102020204" pitchFamily="34" charset="0"/>
                <a:ea typeface="宋体" panose="02010600030101010101" pitchFamily="2" charset="-122"/>
              </a:defRPr>
            </a:lvl9pPr>
          </a:lstStyle>
          <a:p>
            <a:pPr eaLnBrk="1" hangingPunct="1"/>
            <a:fld id="{51629B58-6FED-DA4A-AA53-FCCF86CB2F14}" type="slidenum">
              <a:rPr lang="en-GB" altLang="en-US">
                <a:solidFill>
                  <a:srgbClr val="000000"/>
                </a:solidFill>
                <a:latin typeface="Arial" panose="020B0604020202020204" pitchFamily="34" charset="0"/>
              </a:rPr>
              <a:pPr eaLnBrk="1" hangingPunct="1"/>
              <a:t>3</a:t>
            </a:fld>
            <a:endParaRPr lang="en-GB" altLang="en-US">
              <a:solidFill>
                <a:srgbClr val="000000"/>
              </a:solidFill>
              <a:latin typeface="Arial" panose="020B0604020202020204" pitchFamily="34" charset="0"/>
            </a:endParaRPr>
          </a:p>
        </p:txBody>
      </p:sp>
      <p:sp>
        <p:nvSpPr>
          <p:cNvPr id="171011" name="Rectangle 1">
            <a:extLst>
              <a:ext uri="{FF2B5EF4-FFF2-40B4-BE49-F238E27FC236}">
                <a16:creationId xmlns:a16="http://schemas.microsoft.com/office/drawing/2014/main" id="{10E943A1-68EE-734F-9C22-92A47F576C09}"/>
              </a:ext>
            </a:extLst>
          </p:cNvPr>
          <p:cNvSpPr>
            <a:spLocks noChangeArrowheads="1" noTextEdit="1"/>
          </p:cNvSpPr>
          <p:nvPr>
            <p:ph type="sldImg"/>
          </p:nvPr>
        </p:nvSpPr>
        <p:spPr bwMode="auto">
          <a:solidFill>
            <a:srgbClr val="FFFFFF"/>
          </a:solidFill>
          <a:ln>
            <a:solidFill>
              <a:srgbClr val="000000"/>
            </a:solidFill>
            <a:miter lim="800000"/>
            <a:headEnd/>
            <a:tailEnd/>
          </a:ln>
        </p:spPr>
      </p:sp>
      <p:sp>
        <p:nvSpPr>
          <p:cNvPr id="171012" name="Rectangle 2">
            <a:extLst>
              <a:ext uri="{FF2B5EF4-FFF2-40B4-BE49-F238E27FC236}">
                <a16:creationId xmlns:a16="http://schemas.microsoft.com/office/drawing/2014/main" id="{9FD4F7BF-29F1-0142-BFFD-88D8093DA47A}"/>
              </a:ext>
            </a:extLst>
          </p:cNvPr>
          <p:cNvSpPr>
            <a:spLocks noChangeArrowheads="1"/>
          </p:cNvSpPr>
          <p:nvPr>
            <p:ph type="body" idx="1"/>
          </p:nvPr>
        </p:nvSpPr>
        <p:spPr bwMode="auto">
          <a:xfrm>
            <a:off x="685800" y="4344988"/>
            <a:ext cx="5486400" cy="41132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tLang="en-US">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267992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46E3883-0381-DC4A-9619-332DB7208538}"/>
              </a:ext>
            </a:extLst>
          </p:cNvPr>
          <p:cNvSpPr>
            <a:spLocks noGrp="1" noChangeArrowheads="1"/>
          </p:cNvSpPr>
          <p:nvPr>
            <p:ph type="sldNum" sz="quarter" idx="5"/>
          </p:nvPr>
        </p:nvSpPr>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05E310F3-4030-394C-9473-CF71DFFCECEC}" type="slidenum">
              <a:rPr lang="ar-SA" altLang="zh-CN">
                <a:latin typeface="Calibri" panose="020F0502020204030204" pitchFamily="34" charset="0"/>
              </a:rPr>
              <a:pPr eaLnBrk="1" hangingPunct="1"/>
              <a:t>7</a:t>
            </a:fld>
            <a:endParaRPr lang="zh-CN" altLang="zh-CN">
              <a:latin typeface="Calibri" panose="020F0502020204030204" pitchFamily="34" charset="0"/>
            </a:endParaRPr>
          </a:p>
        </p:txBody>
      </p:sp>
      <p:sp>
        <p:nvSpPr>
          <p:cNvPr id="172035" name="Rectangle 2">
            <a:extLst>
              <a:ext uri="{FF2B5EF4-FFF2-40B4-BE49-F238E27FC236}">
                <a16:creationId xmlns:a16="http://schemas.microsoft.com/office/drawing/2014/main" id="{C630863A-A28F-6040-AE83-6AB985A51CC2}"/>
              </a:ext>
            </a:extLst>
          </p:cNvPr>
          <p:cNvSpPr>
            <a:spLocks noRo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6" name="Rectangle 3">
            <a:extLst>
              <a:ext uri="{FF2B5EF4-FFF2-40B4-BE49-F238E27FC236}">
                <a16:creationId xmlns:a16="http://schemas.microsoft.com/office/drawing/2014/main" id="{C130E9C6-963A-5544-89E8-EE6F1486EC3E}"/>
              </a:ext>
            </a:extLst>
          </p:cNvPr>
          <p:cNvSpPr>
            <a:spLocks noGrp="1" noChangeArrowheads="1"/>
          </p:cNvSpPr>
          <p:nvPr>
            <p:ph type="body" idx="1"/>
          </p:nvPr>
        </p:nvSpPr>
        <p:spPr bwMode="auto">
          <a:xfrm>
            <a:off x="915988" y="4343400"/>
            <a:ext cx="5026025"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extLst>
      <p:ext uri="{BB962C8B-B14F-4D97-AF65-F5344CB8AC3E}">
        <p14:creationId xmlns:p14="http://schemas.microsoft.com/office/powerpoint/2010/main" val="3386247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531F1BF-FED6-1142-B3AB-903CD527F4AA}"/>
              </a:ext>
            </a:extLst>
          </p:cNvPr>
          <p:cNvSpPr>
            <a:spLocks noGrp="1" noChangeArrowheads="1"/>
          </p:cNvSpPr>
          <p:nvPr>
            <p:ph type="sldNum" sz="quarter" idx="5"/>
          </p:nvPr>
        </p:nvSpPr>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64829ED2-ADDF-2142-837D-7E2FB01D5DA4}" type="slidenum">
              <a:rPr lang="ar-SA" altLang="zh-CN">
                <a:latin typeface="Calibri" panose="020F0502020204030204" pitchFamily="34" charset="0"/>
              </a:rPr>
              <a:pPr eaLnBrk="1" hangingPunct="1"/>
              <a:t>8</a:t>
            </a:fld>
            <a:endParaRPr lang="zh-CN" altLang="zh-CN">
              <a:latin typeface="Calibri" panose="020F0502020204030204" pitchFamily="34" charset="0"/>
            </a:endParaRPr>
          </a:p>
        </p:txBody>
      </p:sp>
      <p:sp>
        <p:nvSpPr>
          <p:cNvPr id="173059" name="Rectangle 2">
            <a:extLst>
              <a:ext uri="{FF2B5EF4-FFF2-40B4-BE49-F238E27FC236}">
                <a16:creationId xmlns:a16="http://schemas.microsoft.com/office/drawing/2014/main" id="{CC42BC17-D9A7-F64F-A7F8-992020517D8E}"/>
              </a:ext>
            </a:extLst>
          </p:cNvPr>
          <p:cNvSpPr>
            <a:spLocks noRot="1" noChangeArrowheads="1" noTextEdit="1"/>
          </p:cNvSpPr>
          <p:nvPr>
            <p:ph type="sldImg"/>
          </p:nvPr>
        </p:nvSpPr>
        <p:spPr bwMode="auto">
          <a:xfrm>
            <a:off x="382588"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60" name="Rectangle 3">
            <a:extLst>
              <a:ext uri="{FF2B5EF4-FFF2-40B4-BE49-F238E27FC236}">
                <a16:creationId xmlns:a16="http://schemas.microsoft.com/office/drawing/2014/main" id="{8AEF017E-0785-F84A-B227-9C8CDAEFC563}"/>
              </a:ext>
            </a:extLst>
          </p:cNvPr>
          <p:cNvSpPr>
            <a:spLocks noGrp="1" noChangeArrowheads="1"/>
          </p:cNvSpPr>
          <p:nvPr>
            <p:ph type="body" idx="1"/>
          </p:nvPr>
        </p:nvSpPr>
        <p:spPr bwMode="auto">
          <a:xfrm>
            <a:off x="915988" y="4343400"/>
            <a:ext cx="5026025"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extLst>
      <p:ext uri="{BB962C8B-B14F-4D97-AF65-F5344CB8AC3E}">
        <p14:creationId xmlns:p14="http://schemas.microsoft.com/office/powerpoint/2010/main" val="465891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ABEED59-C874-F642-BDE2-4C0B1A99F815}"/>
              </a:ext>
            </a:extLst>
          </p:cNvPr>
          <p:cNvSpPr>
            <a:spLocks noGrp="1" noChangeArrowheads="1"/>
          </p:cNvSpPr>
          <p:nvPr>
            <p:ph type="sldNum" sz="quarter" idx="5"/>
          </p:nvPr>
        </p:nvSpPr>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E91303F6-C953-3242-8CEE-65AF4898397D}" type="slidenum">
              <a:rPr lang="ar-SA" altLang="zh-CN">
                <a:latin typeface="Calibri" panose="020F0502020204030204" pitchFamily="34" charset="0"/>
              </a:rPr>
              <a:pPr eaLnBrk="1" hangingPunct="1"/>
              <a:t>9</a:t>
            </a:fld>
            <a:endParaRPr lang="zh-CN" altLang="zh-CN">
              <a:latin typeface="Calibri" panose="020F0502020204030204" pitchFamily="34" charset="0"/>
            </a:endParaRPr>
          </a:p>
        </p:txBody>
      </p:sp>
      <p:sp>
        <p:nvSpPr>
          <p:cNvPr id="174083" name="Rectangle 2">
            <a:extLst>
              <a:ext uri="{FF2B5EF4-FFF2-40B4-BE49-F238E27FC236}">
                <a16:creationId xmlns:a16="http://schemas.microsoft.com/office/drawing/2014/main" id="{4E5426BD-A886-BD44-84C8-D7CE2A933FFE}"/>
              </a:ext>
            </a:extLst>
          </p:cNvPr>
          <p:cNvSpPr>
            <a:spLocks noRot="1" noChangeArrowheads="1" noTextEdit="1"/>
          </p:cNvSpPr>
          <p:nvPr>
            <p:ph type="sldImg"/>
          </p:nvPr>
        </p:nvSpPr>
        <p:spPr bwMode="auto">
          <a:xfrm>
            <a:off x="382588"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4" name="Rectangle 3">
            <a:extLst>
              <a:ext uri="{FF2B5EF4-FFF2-40B4-BE49-F238E27FC236}">
                <a16:creationId xmlns:a16="http://schemas.microsoft.com/office/drawing/2014/main" id="{EA9B47CE-69CF-1A4F-9FCA-F8833DB81CD2}"/>
              </a:ext>
            </a:extLst>
          </p:cNvPr>
          <p:cNvSpPr>
            <a:spLocks noGrp="1" noChangeArrowheads="1"/>
          </p:cNvSpPr>
          <p:nvPr>
            <p:ph type="body" idx="1"/>
          </p:nvPr>
        </p:nvSpPr>
        <p:spPr bwMode="auto">
          <a:xfrm>
            <a:off x="915988" y="4343400"/>
            <a:ext cx="5026025"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extLst>
      <p:ext uri="{BB962C8B-B14F-4D97-AF65-F5344CB8AC3E}">
        <p14:creationId xmlns:p14="http://schemas.microsoft.com/office/powerpoint/2010/main" val="190640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For grammatical reasons, documents are going to use different forms of a word, such as </a:t>
            </a:r>
            <a:r>
              <a:rPr lang="en-IN" i="1" dirty="0"/>
              <a:t>organize</a:t>
            </a:r>
            <a:r>
              <a:rPr lang="en-IN" dirty="0"/>
              <a:t>, </a:t>
            </a:r>
            <a:r>
              <a:rPr lang="en-IN" i="1" dirty="0"/>
              <a:t>organizes</a:t>
            </a:r>
            <a:r>
              <a:rPr lang="en-IN" dirty="0"/>
              <a:t>, and </a:t>
            </a:r>
            <a:r>
              <a:rPr lang="en-IN" i="1" dirty="0"/>
              <a:t>organizing</a:t>
            </a:r>
            <a:r>
              <a:rPr lang="en-IN" dirty="0"/>
              <a:t>. Additionally, there are families of derivationally related words with similar meanings, such as </a:t>
            </a:r>
            <a:r>
              <a:rPr lang="en-IN" i="1" dirty="0"/>
              <a:t>democracy</a:t>
            </a:r>
            <a:r>
              <a:rPr lang="en-IN" dirty="0"/>
              <a:t>, </a:t>
            </a:r>
            <a:r>
              <a:rPr lang="en-IN" i="1" dirty="0"/>
              <a:t>democratic</a:t>
            </a:r>
            <a:r>
              <a:rPr lang="en-IN" dirty="0"/>
              <a:t>, and </a:t>
            </a:r>
            <a:r>
              <a:rPr lang="en-IN" i="1" dirty="0"/>
              <a:t>democratization</a:t>
            </a:r>
            <a:r>
              <a:rPr lang="en-IN" dirty="0"/>
              <a:t>. In many situations, it seems as if it would be useful for a search for one of these words to return documents that contain another word in the set.</a:t>
            </a:r>
          </a:p>
          <a:p>
            <a:r>
              <a:rPr lang="en-IN" dirty="0"/>
              <a:t>The goal of both stemming and lemmatization is to reduce inflectional forms and sometimes derivationally related forms of a word to a common base form. For instance:</a:t>
            </a:r>
          </a:p>
          <a:p>
            <a:r>
              <a:rPr lang="en-IN" dirty="0"/>
              <a:t>am, are, is  be </a:t>
            </a:r>
            <a:br>
              <a:rPr lang="en-IN" dirty="0"/>
            </a:br>
            <a:r>
              <a:rPr lang="en-IN" dirty="0"/>
              <a:t>car, cars, car's, cars'  </a:t>
            </a:r>
            <a:r>
              <a:rPr lang="en-IN" dirty="0" err="1"/>
              <a:t>carThe</a:t>
            </a:r>
            <a:r>
              <a:rPr lang="en-IN" dirty="0"/>
              <a:t> result of this mapping of text will be something </a:t>
            </a:r>
            <a:r>
              <a:rPr lang="en-IN" dirty="0" err="1"/>
              <a:t>like:the</a:t>
            </a:r>
            <a:r>
              <a:rPr lang="en-IN" dirty="0"/>
              <a:t> boy's cars are different </a:t>
            </a:r>
            <a:r>
              <a:rPr lang="en-IN" dirty="0" err="1"/>
              <a:t>colors</a:t>
            </a:r>
            <a:r>
              <a:rPr lang="en-IN" dirty="0"/>
              <a:t>  </a:t>
            </a:r>
            <a:br>
              <a:rPr lang="en-IN" dirty="0"/>
            </a:br>
            <a:r>
              <a:rPr lang="en-IN" dirty="0"/>
              <a:t>the boy car be differ </a:t>
            </a:r>
            <a:r>
              <a:rPr lang="en-IN" dirty="0" err="1"/>
              <a:t>colorHowever</a:t>
            </a:r>
            <a:r>
              <a:rPr lang="en-IN" dirty="0"/>
              <a:t>, the two words differ in their </a:t>
            </a:r>
            <a:r>
              <a:rPr lang="en-IN" dirty="0" err="1"/>
              <a:t>flavor</a:t>
            </a:r>
            <a:r>
              <a:rPr lang="en-IN" dirty="0"/>
              <a:t>. </a:t>
            </a:r>
            <a:r>
              <a:rPr lang="en-IN" i="1" dirty="0"/>
              <a:t>Stemming</a:t>
            </a:r>
            <a:r>
              <a:rPr lang="en-IN" dirty="0"/>
              <a:t> usually refers to a crude heuristic process that chops off the ends of words in the hope of achieving this goal correctly most of the time, and often includes the removal of derivational affixes. </a:t>
            </a:r>
            <a:r>
              <a:rPr lang="en-IN" i="1" dirty="0"/>
              <a:t>Lemmatization</a:t>
            </a:r>
            <a:r>
              <a:rPr lang="en-IN" dirty="0"/>
              <a:t> usually refers to doing things properly with the use of a vocabulary and morphological analysis of words, normally aiming to remove inflectional endings only and to return the base or dictionary form of a word, which is known as the </a:t>
            </a:r>
            <a:r>
              <a:rPr lang="en-IN" i="1" dirty="0"/>
              <a:t>lemma</a:t>
            </a:r>
            <a:r>
              <a:rPr lang="en-IN" dirty="0"/>
              <a:t> . If confronted with the token </a:t>
            </a:r>
            <a:r>
              <a:rPr lang="en-IN" i="1" dirty="0"/>
              <a:t>saw</a:t>
            </a:r>
            <a:r>
              <a:rPr lang="en-IN" dirty="0"/>
              <a:t>, stemming might return just </a:t>
            </a:r>
            <a:r>
              <a:rPr lang="en-IN" i="1" dirty="0"/>
              <a:t>s</a:t>
            </a:r>
            <a:r>
              <a:rPr lang="en-IN" dirty="0"/>
              <a:t>, whereas lemmatization would attempt to return either </a:t>
            </a:r>
            <a:r>
              <a:rPr lang="en-IN" i="1" dirty="0"/>
              <a:t>see</a:t>
            </a:r>
            <a:r>
              <a:rPr lang="en-IN" dirty="0"/>
              <a:t> or </a:t>
            </a:r>
            <a:r>
              <a:rPr lang="en-IN" i="1" dirty="0"/>
              <a:t>saw</a:t>
            </a:r>
            <a:r>
              <a:rPr lang="en-IN" dirty="0"/>
              <a:t> depending on whether the use of the token was as a verb or a noun. The two may also differ in that stemming most commonly collapses derivationally related words, whereas lemmatization commonly only collapses the different inflectional forms of a lemma. Linguistic processing for stemming or lemmatization is often done by an additional plug-in component to the indexing process, and a number of such components exist, both commercial and open-source.</a:t>
            </a:r>
            <a:endParaRPr lang="en-US" dirty="0"/>
          </a:p>
        </p:txBody>
      </p:sp>
      <p:sp>
        <p:nvSpPr>
          <p:cNvPr id="4" name="Slide Number Placeholder 3"/>
          <p:cNvSpPr>
            <a:spLocks noGrp="1"/>
          </p:cNvSpPr>
          <p:nvPr>
            <p:ph type="sldNum" sz="quarter" idx="5"/>
          </p:nvPr>
        </p:nvSpPr>
        <p:spPr/>
        <p:txBody>
          <a:bodyPr/>
          <a:lstStyle/>
          <a:p>
            <a:fld id="{C4A5C2D8-7939-6D43-A262-AC189B378575}" type="slidenum">
              <a:rPr lang="en-US" smtClean="0"/>
              <a:t>66</a:t>
            </a:fld>
            <a:endParaRPr lang="en-US"/>
          </a:p>
        </p:txBody>
      </p:sp>
    </p:spTree>
    <p:extLst>
      <p:ext uri="{BB962C8B-B14F-4D97-AF65-F5344CB8AC3E}">
        <p14:creationId xmlns:p14="http://schemas.microsoft.com/office/powerpoint/2010/main" val="1183616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practice, you need to consider stop words, the maximum length of the dictionary, more efficient data structures (usually text data is converted to a sparse vector), etc.</a:t>
            </a:r>
          </a:p>
          <a:p>
            <a:endParaRPr lang="en-IN" dirty="0"/>
          </a:p>
          <a:p>
            <a:r>
              <a:rPr lang="en-IN" dirty="0"/>
              <a:t>When using algorithms like Bag of Words, we lose the order of the words in the text, which means that the texts "</a:t>
            </a:r>
            <a:r>
              <a:rPr lang="en-IN" dirty="0" err="1"/>
              <a:t>i</a:t>
            </a:r>
            <a:r>
              <a:rPr lang="en-IN" dirty="0"/>
              <a:t> have no cows" and "no, </a:t>
            </a:r>
            <a:r>
              <a:rPr lang="en-IN" dirty="0" err="1"/>
              <a:t>i</a:t>
            </a:r>
            <a:r>
              <a:rPr lang="en-IN" dirty="0"/>
              <a:t> have cows" will appear identical after vectorization when, in fact, they have the opposite meaning. To avoid this problem, we can revisit our tokenization step and use N-grams (the </a:t>
            </a:r>
            <a:r>
              <a:rPr lang="en-IN" i="1" dirty="0"/>
              <a:t>sequence</a:t>
            </a:r>
            <a:r>
              <a:rPr lang="en-IN" dirty="0"/>
              <a:t> of N consecutive tokens) instead.</a:t>
            </a:r>
            <a:endParaRPr lang="en-US" dirty="0"/>
          </a:p>
        </p:txBody>
      </p:sp>
      <p:sp>
        <p:nvSpPr>
          <p:cNvPr id="4" name="Slide Number Placeholder 3"/>
          <p:cNvSpPr>
            <a:spLocks noGrp="1"/>
          </p:cNvSpPr>
          <p:nvPr>
            <p:ph type="sldNum" sz="quarter" idx="5"/>
          </p:nvPr>
        </p:nvSpPr>
        <p:spPr/>
        <p:txBody>
          <a:bodyPr/>
          <a:lstStyle/>
          <a:p>
            <a:fld id="{C4A5C2D8-7939-6D43-A262-AC189B378575}" type="slidenum">
              <a:rPr lang="en-US" smtClean="0"/>
              <a:t>67</a:t>
            </a:fld>
            <a:endParaRPr lang="en-US"/>
          </a:p>
        </p:txBody>
      </p:sp>
    </p:spTree>
    <p:extLst>
      <p:ext uri="{BB962C8B-B14F-4D97-AF65-F5344CB8AC3E}">
        <p14:creationId xmlns:p14="http://schemas.microsoft.com/office/powerpoint/2010/main" val="3881609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When working with geo</a:t>
            </a:r>
            <a:r>
              <a:rPr lang="az-Cyrl-AZ" dirty="0"/>
              <a:t>с</a:t>
            </a:r>
            <a:r>
              <a:rPr lang="en-IN" dirty="0" err="1"/>
              <a:t>oding</a:t>
            </a:r>
            <a:r>
              <a:rPr lang="en-IN" dirty="0"/>
              <a:t>, we must not forget that addresses may contain typos, which makes the data cleaning step necessary. Coordinates contain fewer misprints, but its position can be incorrect due to GPS noise or bad accuracy in places like tunnels, downtown areas, etc. If the data source is a mobile device, the geolocation may not be determined by GPS but by </a:t>
            </a:r>
            <a:r>
              <a:rPr lang="en-IN" dirty="0" err="1"/>
              <a:t>WiFi</a:t>
            </a:r>
            <a:r>
              <a:rPr lang="en-IN" dirty="0"/>
              <a:t> networks in the area, which leads to holes in space and teleportation. While traveling along in Manhattan, there can suddenly be a </a:t>
            </a:r>
            <a:r>
              <a:rPr lang="en-IN" dirty="0" err="1"/>
              <a:t>WiFi</a:t>
            </a:r>
            <a:r>
              <a:rPr lang="en-IN" dirty="0"/>
              <a:t> location from Chicago.</a:t>
            </a:r>
          </a:p>
          <a:p>
            <a:endParaRPr lang="en-IN" dirty="0"/>
          </a:p>
          <a:p>
            <a:r>
              <a:rPr lang="en-IN" dirty="0"/>
              <a:t>The point is usually located among infrastructure. Here, you can really unleash your imagination and invent features based on your life experience and domain knowledge: the proximity of a point to the subway, the number of stories in the building, the distance to the nearest store, the number of ATMs around, etc. For any task, you can easily come up with dozens of features and extract them from various external sources. For problems outside an urban environment, you may consider features from more specific sources e.g. the height above sea level.</a:t>
            </a:r>
          </a:p>
          <a:p>
            <a:r>
              <a:rPr lang="en-IN" dirty="0"/>
              <a:t>If two or more points are interconnected, it may be worthwhile to extract features from the route between them. In that case, distances (great circle distance and road distance calculated by the routing graph), number of turns with the ratio of left to right turns, number of traffic lights, junctions, and bridges will be useful. In one of my own tasks, I generated a feature called "the complexity of the road", which computed the graph-calculated distance divided by the GCD.</a:t>
            </a:r>
          </a:p>
          <a:p>
            <a:br>
              <a:rPr lang="en-IN" dirty="0"/>
            </a:br>
            <a:endParaRPr lang="en-US" dirty="0"/>
          </a:p>
        </p:txBody>
      </p:sp>
      <p:sp>
        <p:nvSpPr>
          <p:cNvPr id="4" name="Slide Number Placeholder 3"/>
          <p:cNvSpPr>
            <a:spLocks noGrp="1"/>
          </p:cNvSpPr>
          <p:nvPr>
            <p:ph type="sldNum" sz="quarter" idx="5"/>
          </p:nvPr>
        </p:nvSpPr>
        <p:spPr/>
        <p:txBody>
          <a:bodyPr/>
          <a:lstStyle/>
          <a:p>
            <a:fld id="{C4A5C2D8-7939-6D43-A262-AC189B378575}" type="slidenum">
              <a:rPr lang="en-US" smtClean="0"/>
              <a:t>73</a:t>
            </a:fld>
            <a:endParaRPr lang="en-US"/>
          </a:p>
        </p:txBody>
      </p:sp>
    </p:spTree>
    <p:extLst>
      <p:ext uri="{BB962C8B-B14F-4D97-AF65-F5344CB8AC3E}">
        <p14:creationId xmlns:p14="http://schemas.microsoft.com/office/powerpoint/2010/main" val="2623884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A8CC7-D459-7D4C-B5A1-1AB0C625ADD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9514DA1-AE61-9849-809D-7378700724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E0F5BDC-B16F-F546-83EB-C8C450F4665E}"/>
              </a:ext>
            </a:extLst>
          </p:cNvPr>
          <p:cNvSpPr>
            <a:spLocks noGrp="1"/>
          </p:cNvSpPr>
          <p:nvPr>
            <p:ph type="dt" sz="half" idx="10"/>
          </p:nvPr>
        </p:nvSpPr>
        <p:spPr/>
        <p:txBody>
          <a:bodyPr/>
          <a:lstStyle/>
          <a:p>
            <a:fld id="{CBE58231-F534-CB44-99CC-480B90624A9B}" type="datetimeFigureOut">
              <a:rPr lang="en-US" smtClean="0"/>
              <a:t>10/24/19</a:t>
            </a:fld>
            <a:endParaRPr lang="en-US"/>
          </a:p>
        </p:txBody>
      </p:sp>
      <p:sp>
        <p:nvSpPr>
          <p:cNvPr id="5" name="Footer Placeholder 4">
            <a:extLst>
              <a:ext uri="{FF2B5EF4-FFF2-40B4-BE49-F238E27FC236}">
                <a16:creationId xmlns:a16="http://schemas.microsoft.com/office/drawing/2014/main" id="{C300D4F7-1C0D-9942-BA41-6CEE82F64A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12894D-FDB8-944B-A5CF-F2750830B3DB}"/>
              </a:ext>
            </a:extLst>
          </p:cNvPr>
          <p:cNvSpPr>
            <a:spLocks noGrp="1"/>
          </p:cNvSpPr>
          <p:nvPr>
            <p:ph type="sldNum" sz="quarter" idx="12"/>
          </p:nvPr>
        </p:nvSpPr>
        <p:spPr/>
        <p:txBody>
          <a:bodyPr/>
          <a:lstStyle/>
          <a:p>
            <a:fld id="{B2555FDD-9232-D240-9F71-F4DB95C4A240}" type="slidenum">
              <a:rPr lang="en-US" smtClean="0"/>
              <a:t>‹#›</a:t>
            </a:fld>
            <a:endParaRPr lang="en-US"/>
          </a:p>
        </p:txBody>
      </p:sp>
    </p:spTree>
    <p:extLst>
      <p:ext uri="{BB962C8B-B14F-4D97-AF65-F5344CB8AC3E}">
        <p14:creationId xmlns:p14="http://schemas.microsoft.com/office/powerpoint/2010/main" val="1220047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2369C-5D49-804F-8704-8EBBB3374F8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1C43657-A62C-EA4B-8791-900D0276900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A7ABA35-A1F0-1048-9D4C-DEB699A4362B}"/>
              </a:ext>
            </a:extLst>
          </p:cNvPr>
          <p:cNvSpPr>
            <a:spLocks noGrp="1"/>
          </p:cNvSpPr>
          <p:nvPr>
            <p:ph type="dt" sz="half" idx="10"/>
          </p:nvPr>
        </p:nvSpPr>
        <p:spPr/>
        <p:txBody>
          <a:bodyPr/>
          <a:lstStyle/>
          <a:p>
            <a:fld id="{CBE58231-F534-CB44-99CC-480B90624A9B}" type="datetimeFigureOut">
              <a:rPr lang="en-US" smtClean="0"/>
              <a:t>10/24/19</a:t>
            </a:fld>
            <a:endParaRPr lang="en-US"/>
          </a:p>
        </p:txBody>
      </p:sp>
      <p:sp>
        <p:nvSpPr>
          <p:cNvPr id="5" name="Footer Placeholder 4">
            <a:extLst>
              <a:ext uri="{FF2B5EF4-FFF2-40B4-BE49-F238E27FC236}">
                <a16:creationId xmlns:a16="http://schemas.microsoft.com/office/drawing/2014/main" id="{75502D31-EED4-0048-9FAB-3FF53FBB37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D9B4A-4D1E-DB4F-88B3-E7D076144234}"/>
              </a:ext>
            </a:extLst>
          </p:cNvPr>
          <p:cNvSpPr>
            <a:spLocks noGrp="1"/>
          </p:cNvSpPr>
          <p:nvPr>
            <p:ph type="sldNum" sz="quarter" idx="12"/>
          </p:nvPr>
        </p:nvSpPr>
        <p:spPr/>
        <p:txBody>
          <a:bodyPr/>
          <a:lstStyle/>
          <a:p>
            <a:fld id="{B2555FDD-9232-D240-9F71-F4DB95C4A240}" type="slidenum">
              <a:rPr lang="en-US" smtClean="0"/>
              <a:t>‹#›</a:t>
            </a:fld>
            <a:endParaRPr lang="en-US"/>
          </a:p>
        </p:txBody>
      </p:sp>
    </p:spTree>
    <p:extLst>
      <p:ext uri="{BB962C8B-B14F-4D97-AF65-F5344CB8AC3E}">
        <p14:creationId xmlns:p14="http://schemas.microsoft.com/office/powerpoint/2010/main" val="261305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F683C0-04E1-4844-883C-1C33CDB56EA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8083F54-481E-AC47-9CBB-F1698AB83FB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2C3C834-09E9-A346-AE24-071252B16837}"/>
              </a:ext>
            </a:extLst>
          </p:cNvPr>
          <p:cNvSpPr>
            <a:spLocks noGrp="1"/>
          </p:cNvSpPr>
          <p:nvPr>
            <p:ph type="dt" sz="half" idx="10"/>
          </p:nvPr>
        </p:nvSpPr>
        <p:spPr/>
        <p:txBody>
          <a:bodyPr/>
          <a:lstStyle/>
          <a:p>
            <a:fld id="{CBE58231-F534-CB44-99CC-480B90624A9B}" type="datetimeFigureOut">
              <a:rPr lang="en-US" smtClean="0"/>
              <a:t>10/24/19</a:t>
            </a:fld>
            <a:endParaRPr lang="en-US"/>
          </a:p>
        </p:txBody>
      </p:sp>
      <p:sp>
        <p:nvSpPr>
          <p:cNvPr id="5" name="Footer Placeholder 4">
            <a:extLst>
              <a:ext uri="{FF2B5EF4-FFF2-40B4-BE49-F238E27FC236}">
                <a16:creationId xmlns:a16="http://schemas.microsoft.com/office/drawing/2014/main" id="{843B5B6E-6569-F14F-BBB0-18697FBEDC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047D5D-9DA9-5B46-8B56-28CE0C30315C}"/>
              </a:ext>
            </a:extLst>
          </p:cNvPr>
          <p:cNvSpPr>
            <a:spLocks noGrp="1"/>
          </p:cNvSpPr>
          <p:nvPr>
            <p:ph type="sldNum" sz="quarter" idx="12"/>
          </p:nvPr>
        </p:nvSpPr>
        <p:spPr/>
        <p:txBody>
          <a:bodyPr/>
          <a:lstStyle/>
          <a:p>
            <a:fld id="{B2555FDD-9232-D240-9F71-F4DB95C4A240}" type="slidenum">
              <a:rPr lang="en-US" smtClean="0"/>
              <a:t>‹#›</a:t>
            </a:fld>
            <a:endParaRPr lang="en-US"/>
          </a:p>
        </p:txBody>
      </p:sp>
    </p:spTree>
    <p:extLst>
      <p:ext uri="{BB962C8B-B14F-4D97-AF65-F5344CB8AC3E}">
        <p14:creationId xmlns:p14="http://schemas.microsoft.com/office/powerpoint/2010/main" val="38283592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4FB8A5E1-D6BF-084B-9409-A4ED6266811E}"/>
              </a:ext>
            </a:extLst>
          </p:cNvPr>
          <p:cNvSpPr>
            <a:spLocks noGrp="1" noChangeArrowheads="1"/>
          </p:cNvSpPr>
          <p:nvPr>
            <p:ph type="ftr" sz="quarter" idx="10"/>
          </p:nvPr>
        </p:nvSpPr>
        <p:spPr/>
        <p:txBody>
          <a:bodyPr/>
          <a:lstStyle>
            <a:lvl1pPr>
              <a:defRPr/>
            </a:lvl1pPr>
          </a:lstStyle>
          <a:p>
            <a:pPr>
              <a:defRPr/>
            </a:pPr>
            <a:r>
              <a:rPr lang="en-US" altLang="en-US"/>
              <a:t>CS583, Bing Liu, UIC</a:t>
            </a:r>
          </a:p>
        </p:txBody>
      </p:sp>
      <p:sp>
        <p:nvSpPr>
          <p:cNvPr id="6" name="Rectangle 6">
            <a:extLst>
              <a:ext uri="{FF2B5EF4-FFF2-40B4-BE49-F238E27FC236}">
                <a16:creationId xmlns:a16="http://schemas.microsoft.com/office/drawing/2014/main" id="{D858B8E5-2052-FA4E-9DD8-41EB9C216AD0}"/>
              </a:ext>
            </a:extLst>
          </p:cNvPr>
          <p:cNvSpPr>
            <a:spLocks noGrp="1" noChangeArrowheads="1"/>
          </p:cNvSpPr>
          <p:nvPr>
            <p:ph type="sldNum" sz="quarter" idx="11"/>
          </p:nvPr>
        </p:nvSpPr>
        <p:spPr/>
        <p:txBody>
          <a:bodyPr/>
          <a:lstStyle>
            <a:lvl1pPr>
              <a:defRPr>
                <a:ea typeface="宋体" panose="02010600030101010101" pitchFamily="2" charset="-122"/>
              </a:defRPr>
            </a:lvl1pPr>
          </a:lstStyle>
          <a:p>
            <a:fld id="{DCC20112-2812-B24D-A57F-4BED31899434}" type="slidenum">
              <a:rPr lang="en-US" altLang="en-US"/>
              <a:pPr/>
              <a:t>‹#›</a:t>
            </a:fld>
            <a:endParaRPr lang="en-US" altLang="en-US"/>
          </a:p>
        </p:txBody>
      </p:sp>
    </p:spTree>
    <p:extLst>
      <p:ext uri="{BB962C8B-B14F-4D97-AF65-F5344CB8AC3E}">
        <p14:creationId xmlns:p14="http://schemas.microsoft.com/office/powerpoint/2010/main" val="60786176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41763"/>
            <a:ext cx="5384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6F75558-3C30-3248-9421-41A01FC2DDF8}"/>
              </a:ext>
            </a:extLst>
          </p:cNvPr>
          <p:cNvSpPr>
            <a:spLocks noGrp="1" noChangeArrowheads="1"/>
          </p:cNvSpPr>
          <p:nvPr>
            <p:ph type="ftr" sz="quarter" idx="10"/>
          </p:nvPr>
        </p:nvSpPr>
        <p:spPr/>
        <p:txBody>
          <a:bodyPr/>
          <a:lstStyle>
            <a:lvl1pPr>
              <a:defRPr/>
            </a:lvl1pPr>
          </a:lstStyle>
          <a:p>
            <a:pPr>
              <a:defRPr/>
            </a:pPr>
            <a:r>
              <a:rPr lang="en-US" altLang="en-US"/>
              <a:t>CS583, Bing Liu, UIC</a:t>
            </a:r>
          </a:p>
        </p:txBody>
      </p:sp>
      <p:sp>
        <p:nvSpPr>
          <p:cNvPr id="7" name="Slide Number Placeholder 6">
            <a:extLst>
              <a:ext uri="{FF2B5EF4-FFF2-40B4-BE49-F238E27FC236}">
                <a16:creationId xmlns:a16="http://schemas.microsoft.com/office/drawing/2014/main" id="{C7715E02-CE17-BA4D-B2AD-BCC11786F248}"/>
              </a:ext>
            </a:extLst>
          </p:cNvPr>
          <p:cNvSpPr>
            <a:spLocks noGrp="1" noChangeArrowheads="1"/>
          </p:cNvSpPr>
          <p:nvPr>
            <p:ph type="sldNum" sz="quarter" idx="11"/>
          </p:nvPr>
        </p:nvSpPr>
        <p:spPr/>
        <p:txBody>
          <a:bodyPr/>
          <a:lstStyle>
            <a:lvl1pPr>
              <a:defRPr>
                <a:ea typeface="宋体" panose="02010600030101010101" pitchFamily="2" charset="-122"/>
              </a:defRPr>
            </a:lvl1pPr>
          </a:lstStyle>
          <a:p>
            <a:fld id="{8D38EAD1-BAE4-7F4F-B9BF-AFACE7D61DD6}" type="slidenum">
              <a:rPr lang="en-US" altLang="en-US"/>
              <a:pPr/>
              <a:t>‹#›</a:t>
            </a:fld>
            <a:endParaRPr lang="en-US" altLang="en-US"/>
          </a:p>
        </p:txBody>
      </p:sp>
    </p:spTree>
    <p:extLst>
      <p:ext uri="{BB962C8B-B14F-4D97-AF65-F5344CB8AC3E}">
        <p14:creationId xmlns:p14="http://schemas.microsoft.com/office/powerpoint/2010/main" val="3611579637"/>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277814"/>
            <a:ext cx="10972800" cy="1139825"/>
          </a:xfrm>
        </p:spPr>
        <p:txBody>
          <a:bodyPr/>
          <a:lstStyle/>
          <a:p>
            <a:r>
              <a:rPr lang="en-US"/>
              <a:t>Click to edit Master title style</a:t>
            </a:r>
          </a:p>
        </p:txBody>
      </p:sp>
      <p:sp>
        <p:nvSpPr>
          <p:cNvPr id="3" name="Content Placeholder 2"/>
          <p:cNvSpPr>
            <a:spLocks noGrp="1"/>
          </p:cNvSpPr>
          <p:nvPr>
            <p:ph sz="quarter" idx="1"/>
          </p:nvPr>
        </p:nvSpPr>
        <p:spPr>
          <a:xfrm>
            <a:off x="609600" y="1600201"/>
            <a:ext cx="5384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09600" y="3941763"/>
            <a:ext cx="5384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7600" y="3941763"/>
            <a:ext cx="5384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5EFC484F-B9A6-F84B-AD91-F3A3855F1E94}"/>
              </a:ext>
            </a:extLst>
          </p:cNvPr>
          <p:cNvSpPr>
            <a:spLocks noGrp="1" noChangeArrowheads="1"/>
          </p:cNvSpPr>
          <p:nvPr>
            <p:ph type="ftr" sz="quarter" idx="10"/>
          </p:nvPr>
        </p:nvSpPr>
        <p:spPr/>
        <p:txBody>
          <a:bodyPr/>
          <a:lstStyle>
            <a:lvl1pPr>
              <a:defRPr/>
            </a:lvl1pPr>
          </a:lstStyle>
          <a:p>
            <a:pPr>
              <a:defRPr/>
            </a:pPr>
            <a:r>
              <a:rPr lang="en-US" altLang="en-US"/>
              <a:t>CS583, Bing Liu, UIC</a:t>
            </a:r>
          </a:p>
        </p:txBody>
      </p:sp>
      <p:sp>
        <p:nvSpPr>
          <p:cNvPr id="8" name="Rectangle 6">
            <a:extLst>
              <a:ext uri="{FF2B5EF4-FFF2-40B4-BE49-F238E27FC236}">
                <a16:creationId xmlns:a16="http://schemas.microsoft.com/office/drawing/2014/main" id="{09815282-305A-8747-9686-E0DBEF23A82D}"/>
              </a:ext>
            </a:extLst>
          </p:cNvPr>
          <p:cNvSpPr>
            <a:spLocks noGrp="1" noChangeArrowheads="1"/>
          </p:cNvSpPr>
          <p:nvPr>
            <p:ph type="sldNum" sz="quarter" idx="11"/>
          </p:nvPr>
        </p:nvSpPr>
        <p:spPr/>
        <p:txBody>
          <a:bodyPr/>
          <a:lstStyle>
            <a:lvl1pPr>
              <a:defRPr>
                <a:ea typeface="宋体" panose="02010600030101010101" pitchFamily="2" charset="-122"/>
              </a:defRPr>
            </a:lvl1pPr>
          </a:lstStyle>
          <a:p>
            <a:fld id="{15B2F3B0-346D-D64B-BD4C-CAFAF1F1FEB8}" type="slidenum">
              <a:rPr lang="en-US" altLang="en-US"/>
              <a:pPr/>
              <a:t>‹#›</a:t>
            </a:fld>
            <a:endParaRPr lang="en-US" altLang="en-US"/>
          </a:p>
        </p:txBody>
      </p:sp>
    </p:spTree>
    <p:extLst>
      <p:ext uri="{BB962C8B-B14F-4D97-AF65-F5344CB8AC3E}">
        <p14:creationId xmlns:p14="http://schemas.microsoft.com/office/powerpoint/2010/main" val="243155515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65B8E-F5C6-B249-BA21-0C4048E9CEC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D3CDFA4-6EBA-F741-956D-B793C42E8EC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6D6D085-DFFB-DD44-805D-497668B7ACFC}"/>
              </a:ext>
            </a:extLst>
          </p:cNvPr>
          <p:cNvSpPr>
            <a:spLocks noGrp="1"/>
          </p:cNvSpPr>
          <p:nvPr>
            <p:ph type="dt" sz="half" idx="10"/>
          </p:nvPr>
        </p:nvSpPr>
        <p:spPr/>
        <p:txBody>
          <a:bodyPr/>
          <a:lstStyle/>
          <a:p>
            <a:fld id="{CBE58231-F534-CB44-99CC-480B90624A9B}" type="datetimeFigureOut">
              <a:rPr lang="en-US" smtClean="0"/>
              <a:t>10/24/19</a:t>
            </a:fld>
            <a:endParaRPr lang="en-US"/>
          </a:p>
        </p:txBody>
      </p:sp>
      <p:sp>
        <p:nvSpPr>
          <p:cNvPr id="5" name="Footer Placeholder 4">
            <a:extLst>
              <a:ext uri="{FF2B5EF4-FFF2-40B4-BE49-F238E27FC236}">
                <a16:creationId xmlns:a16="http://schemas.microsoft.com/office/drawing/2014/main" id="{9860E259-CED9-3946-8178-1183F3B716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E483BA-D315-774A-8D5C-17FAC171FEE8}"/>
              </a:ext>
            </a:extLst>
          </p:cNvPr>
          <p:cNvSpPr>
            <a:spLocks noGrp="1"/>
          </p:cNvSpPr>
          <p:nvPr>
            <p:ph type="sldNum" sz="quarter" idx="12"/>
          </p:nvPr>
        </p:nvSpPr>
        <p:spPr/>
        <p:txBody>
          <a:bodyPr/>
          <a:lstStyle/>
          <a:p>
            <a:fld id="{B2555FDD-9232-D240-9F71-F4DB95C4A240}" type="slidenum">
              <a:rPr lang="en-US" smtClean="0"/>
              <a:t>‹#›</a:t>
            </a:fld>
            <a:endParaRPr lang="en-US"/>
          </a:p>
        </p:txBody>
      </p:sp>
    </p:spTree>
    <p:extLst>
      <p:ext uri="{BB962C8B-B14F-4D97-AF65-F5344CB8AC3E}">
        <p14:creationId xmlns:p14="http://schemas.microsoft.com/office/powerpoint/2010/main" val="2543008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51F2B-F790-CF4B-B4C9-BACB669EC62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7001300-2379-E44A-BC6B-39EF2AE4E1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E5D5FF-FAB4-9C45-9911-5FE41331FC76}"/>
              </a:ext>
            </a:extLst>
          </p:cNvPr>
          <p:cNvSpPr>
            <a:spLocks noGrp="1"/>
          </p:cNvSpPr>
          <p:nvPr>
            <p:ph type="dt" sz="half" idx="10"/>
          </p:nvPr>
        </p:nvSpPr>
        <p:spPr/>
        <p:txBody>
          <a:bodyPr/>
          <a:lstStyle/>
          <a:p>
            <a:fld id="{CBE58231-F534-CB44-99CC-480B90624A9B}" type="datetimeFigureOut">
              <a:rPr lang="en-US" smtClean="0"/>
              <a:t>10/24/19</a:t>
            </a:fld>
            <a:endParaRPr lang="en-US"/>
          </a:p>
        </p:txBody>
      </p:sp>
      <p:sp>
        <p:nvSpPr>
          <p:cNvPr id="5" name="Footer Placeholder 4">
            <a:extLst>
              <a:ext uri="{FF2B5EF4-FFF2-40B4-BE49-F238E27FC236}">
                <a16:creationId xmlns:a16="http://schemas.microsoft.com/office/drawing/2014/main" id="{EA6E7844-5AA2-824E-8DB8-9DB44176A1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BF8C3B-31B8-654C-8053-C300AF06533F}"/>
              </a:ext>
            </a:extLst>
          </p:cNvPr>
          <p:cNvSpPr>
            <a:spLocks noGrp="1"/>
          </p:cNvSpPr>
          <p:nvPr>
            <p:ph type="sldNum" sz="quarter" idx="12"/>
          </p:nvPr>
        </p:nvSpPr>
        <p:spPr/>
        <p:txBody>
          <a:bodyPr/>
          <a:lstStyle/>
          <a:p>
            <a:fld id="{B2555FDD-9232-D240-9F71-F4DB95C4A240}" type="slidenum">
              <a:rPr lang="en-US" smtClean="0"/>
              <a:t>‹#›</a:t>
            </a:fld>
            <a:endParaRPr lang="en-US"/>
          </a:p>
        </p:txBody>
      </p:sp>
    </p:spTree>
    <p:extLst>
      <p:ext uri="{BB962C8B-B14F-4D97-AF65-F5344CB8AC3E}">
        <p14:creationId xmlns:p14="http://schemas.microsoft.com/office/powerpoint/2010/main" val="1075835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04C67-C3CA-CE41-AE06-4745399460D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CB56A95-0917-984C-AF60-EC58F852F46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9F7326A-BF4E-C648-9071-040F7F65DBC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AA071CC-BA22-E34C-8E5F-E357A9D6D7EA}"/>
              </a:ext>
            </a:extLst>
          </p:cNvPr>
          <p:cNvSpPr>
            <a:spLocks noGrp="1"/>
          </p:cNvSpPr>
          <p:nvPr>
            <p:ph type="dt" sz="half" idx="10"/>
          </p:nvPr>
        </p:nvSpPr>
        <p:spPr/>
        <p:txBody>
          <a:bodyPr/>
          <a:lstStyle/>
          <a:p>
            <a:fld id="{CBE58231-F534-CB44-99CC-480B90624A9B}" type="datetimeFigureOut">
              <a:rPr lang="en-US" smtClean="0"/>
              <a:t>10/24/19</a:t>
            </a:fld>
            <a:endParaRPr lang="en-US"/>
          </a:p>
        </p:txBody>
      </p:sp>
      <p:sp>
        <p:nvSpPr>
          <p:cNvPr id="6" name="Footer Placeholder 5">
            <a:extLst>
              <a:ext uri="{FF2B5EF4-FFF2-40B4-BE49-F238E27FC236}">
                <a16:creationId xmlns:a16="http://schemas.microsoft.com/office/drawing/2014/main" id="{6E240847-7B39-E941-8CB6-B2B3205CC5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E5391-76F4-1643-BAE2-66D1D9ADC869}"/>
              </a:ext>
            </a:extLst>
          </p:cNvPr>
          <p:cNvSpPr>
            <a:spLocks noGrp="1"/>
          </p:cNvSpPr>
          <p:nvPr>
            <p:ph type="sldNum" sz="quarter" idx="12"/>
          </p:nvPr>
        </p:nvSpPr>
        <p:spPr/>
        <p:txBody>
          <a:bodyPr/>
          <a:lstStyle/>
          <a:p>
            <a:fld id="{B2555FDD-9232-D240-9F71-F4DB95C4A240}" type="slidenum">
              <a:rPr lang="en-US" smtClean="0"/>
              <a:t>‹#›</a:t>
            </a:fld>
            <a:endParaRPr lang="en-US"/>
          </a:p>
        </p:txBody>
      </p:sp>
    </p:spTree>
    <p:extLst>
      <p:ext uri="{BB962C8B-B14F-4D97-AF65-F5344CB8AC3E}">
        <p14:creationId xmlns:p14="http://schemas.microsoft.com/office/powerpoint/2010/main" val="762611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D86C4-492A-AD42-A4A7-630419A84EF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BB5B79D-EA04-9849-9302-12F173BF41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8C51CC2-CEBE-0549-B78C-5A273BE3661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25FBCCF-69B7-3746-96B7-1191583BB8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2D7A762-8395-4F41-851A-2FB1DFA428E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6373DCD-ED27-BE4B-A307-516CC038DAB8}"/>
              </a:ext>
            </a:extLst>
          </p:cNvPr>
          <p:cNvSpPr>
            <a:spLocks noGrp="1"/>
          </p:cNvSpPr>
          <p:nvPr>
            <p:ph type="dt" sz="half" idx="10"/>
          </p:nvPr>
        </p:nvSpPr>
        <p:spPr/>
        <p:txBody>
          <a:bodyPr/>
          <a:lstStyle/>
          <a:p>
            <a:fld id="{CBE58231-F534-CB44-99CC-480B90624A9B}" type="datetimeFigureOut">
              <a:rPr lang="en-US" smtClean="0"/>
              <a:t>10/24/19</a:t>
            </a:fld>
            <a:endParaRPr lang="en-US"/>
          </a:p>
        </p:txBody>
      </p:sp>
      <p:sp>
        <p:nvSpPr>
          <p:cNvPr id="8" name="Footer Placeholder 7">
            <a:extLst>
              <a:ext uri="{FF2B5EF4-FFF2-40B4-BE49-F238E27FC236}">
                <a16:creationId xmlns:a16="http://schemas.microsoft.com/office/drawing/2014/main" id="{9B31E208-0D4C-724B-8439-B048282C7A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C83916-5785-E84C-9DFA-648E57765DBF}"/>
              </a:ext>
            </a:extLst>
          </p:cNvPr>
          <p:cNvSpPr>
            <a:spLocks noGrp="1"/>
          </p:cNvSpPr>
          <p:nvPr>
            <p:ph type="sldNum" sz="quarter" idx="12"/>
          </p:nvPr>
        </p:nvSpPr>
        <p:spPr/>
        <p:txBody>
          <a:bodyPr/>
          <a:lstStyle/>
          <a:p>
            <a:fld id="{B2555FDD-9232-D240-9F71-F4DB95C4A240}" type="slidenum">
              <a:rPr lang="en-US" smtClean="0"/>
              <a:t>‹#›</a:t>
            </a:fld>
            <a:endParaRPr lang="en-US"/>
          </a:p>
        </p:txBody>
      </p:sp>
    </p:spTree>
    <p:extLst>
      <p:ext uri="{BB962C8B-B14F-4D97-AF65-F5344CB8AC3E}">
        <p14:creationId xmlns:p14="http://schemas.microsoft.com/office/powerpoint/2010/main" val="1428963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70E52-B88D-F34D-8E69-7484CCCC10D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8F5220F-72D8-8149-AA52-FD4749FE2B62}"/>
              </a:ext>
            </a:extLst>
          </p:cNvPr>
          <p:cNvSpPr>
            <a:spLocks noGrp="1"/>
          </p:cNvSpPr>
          <p:nvPr>
            <p:ph type="dt" sz="half" idx="10"/>
          </p:nvPr>
        </p:nvSpPr>
        <p:spPr/>
        <p:txBody>
          <a:bodyPr/>
          <a:lstStyle/>
          <a:p>
            <a:fld id="{CBE58231-F534-CB44-99CC-480B90624A9B}" type="datetimeFigureOut">
              <a:rPr lang="en-US" smtClean="0"/>
              <a:t>10/24/19</a:t>
            </a:fld>
            <a:endParaRPr lang="en-US"/>
          </a:p>
        </p:txBody>
      </p:sp>
      <p:sp>
        <p:nvSpPr>
          <p:cNvPr id="4" name="Footer Placeholder 3">
            <a:extLst>
              <a:ext uri="{FF2B5EF4-FFF2-40B4-BE49-F238E27FC236}">
                <a16:creationId xmlns:a16="http://schemas.microsoft.com/office/drawing/2014/main" id="{868AD65B-B231-DA48-A01C-F62E6BED1A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C68D0B-B945-1F4A-BFE7-5D116B92DB62}"/>
              </a:ext>
            </a:extLst>
          </p:cNvPr>
          <p:cNvSpPr>
            <a:spLocks noGrp="1"/>
          </p:cNvSpPr>
          <p:nvPr>
            <p:ph type="sldNum" sz="quarter" idx="12"/>
          </p:nvPr>
        </p:nvSpPr>
        <p:spPr/>
        <p:txBody>
          <a:bodyPr/>
          <a:lstStyle/>
          <a:p>
            <a:fld id="{B2555FDD-9232-D240-9F71-F4DB95C4A240}" type="slidenum">
              <a:rPr lang="en-US" smtClean="0"/>
              <a:t>‹#›</a:t>
            </a:fld>
            <a:endParaRPr lang="en-US"/>
          </a:p>
        </p:txBody>
      </p:sp>
    </p:spTree>
    <p:extLst>
      <p:ext uri="{BB962C8B-B14F-4D97-AF65-F5344CB8AC3E}">
        <p14:creationId xmlns:p14="http://schemas.microsoft.com/office/powerpoint/2010/main" val="4056900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735E3C-69E6-5545-A778-87BE5BAF37A3}"/>
              </a:ext>
            </a:extLst>
          </p:cNvPr>
          <p:cNvSpPr>
            <a:spLocks noGrp="1"/>
          </p:cNvSpPr>
          <p:nvPr>
            <p:ph type="dt" sz="half" idx="10"/>
          </p:nvPr>
        </p:nvSpPr>
        <p:spPr/>
        <p:txBody>
          <a:bodyPr/>
          <a:lstStyle/>
          <a:p>
            <a:fld id="{CBE58231-F534-CB44-99CC-480B90624A9B}" type="datetimeFigureOut">
              <a:rPr lang="en-US" smtClean="0"/>
              <a:t>10/24/19</a:t>
            </a:fld>
            <a:endParaRPr lang="en-US"/>
          </a:p>
        </p:txBody>
      </p:sp>
      <p:sp>
        <p:nvSpPr>
          <p:cNvPr id="3" name="Footer Placeholder 2">
            <a:extLst>
              <a:ext uri="{FF2B5EF4-FFF2-40B4-BE49-F238E27FC236}">
                <a16:creationId xmlns:a16="http://schemas.microsoft.com/office/drawing/2014/main" id="{22BB4734-4C5F-944A-B414-D76B7DDFF8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799996-A5C2-AF47-8481-75088C969F49}"/>
              </a:ext>
            </a:extLst>
          </p:cNvPr>
          <p:cNvSpPr>
            <a:spLocks noGrp="1"/>
          </p:cNvSpPr>
          <p:nvPr>
            <p:ph type="sldNum" sz="quarter" idx="12"/>
          </p:nvPr>
        </p:nvSpPr>
        <p:spPr/>
        <p:txBody>
          <a:bodyPr/>
          <a:lstStyle/>
          <a:p>
            <a:fld id="{B2555FDD-9232-D240-9F71-F4DB95C4A240}" type="slidenum">
              <a:rPr lang="en-US" smtClean="0"/>
              <a:t>‹#›</a:t>
            </a:fld>
            <a:endParaRPr lang="en-US"/>
          </a:p>
        </p:txBody>
      </p:sp>
    </p:spTree>
    <p:extLst>
      <p:ext uri="{BB962C8B-B14F-4D97-AF65-F5344CB8AC3E}">
        <p14:creationId xmlns:p14="http://schemas.microsoft.com/office/powerpoint/2010/main" val="1511279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2F98F-B9DA-1742-A003-48A050C2932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8A6CD7E-D91E-5E47-BC5D-EDA1E75AE6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B0B94B4-546F-E145-B215-70BB872D6A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71B1598-34A9-4749-ABB3-6783038E8F7D}"/>
              </a:ext>
            </a:extLst>
          </p:cNvPr>
          <p:cNvSpPr>
            <a:spLocks noGrp="1"/>
          </p:cNvSpPr>
          <p:nvPr>
            <p:ph type="dt" sz="half" idx="10"/>
          </p:nvPr>
        </p:nvSpPr>
        <p:spPr/>
        <p:txBody>
          <a:bodyPr/>
          <a:lstStyle/>
          <a:p>
            <a:fld id="{CBE58231-F534-CB44-99CC-480B90624A9B}" type="datetimeFigureOut">
              <a:rPr lang="en-US" smtClean="0"/>
              <a:t>10/24/19</a:t>
            </a:fld>
            <a:endParaRPr lang="en-US"/>
          </a:p>
        </p:txBody>
      </p:sp>
      <p:sp>
        <p:nvSpPr>
          <p:cNvPr id="6" name="Footer Placeholder 5">
            <a:extLst>
              <a:ext uri="{FF2B5EF4-FFF2-40B4-BE49-F238E27FC236}">
                <a16:creationId xmlns:a16="http://schemas.microsoft.com/office/drawing/2014/main" id="{8D5D7D32-35E6-E846-B5B2-7337A12AEC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EB14D-A9B2-2B4A-BD73-684063C3D3E0}"/>
              </a:ext>
            </a:extLst>
          </p:cNvPr>
          <p:cNvSpPr>
            <a:spLocks noGrp="1"/>
          </p:cNvSpPr>
          <p:nvPr>
            <p:ph type="sldNum" sz="quarter" idx="12"/>
          </p:nvPr>
        </p:nvSpPr>
        <p:spPr/>
        <p:txBody>
          <a:bodyPr/>
          <a:lstStyle/>
          <a:p>
            <a:fld id="{B2555FDD-9232-D240-9F71-F4DB95C4A240}" type="slidenum">
              <a:rPr lang="en-US" smtClean="0"/>
              <a:t>‹#›</a:t>
            </a:fld>
            <a:endParaRPr lang="en-US"/>
          </a:p>
        </p:txBody>
      </p:sp>
    </p:spTree>
    <p:extLst>
      <p:ext uri="{BB962C8B-B14F-4D97-AF65-F5344CB8AC3E}">
        <p14:creationId xmlns:p14="http://schemas.microsoft.com/office/powerpoint/2010/main" val="553277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AE331-BC2D-9749-92E4-6F599B98810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2539455-BF09-184D-8076-435F3822CE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5BCDDA-45DB-0B4F-9F80-9B9C7761F6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1EE63E0-D5D8-2C4D-ACA3-E1F84C256947}"/>
              </a:ext>
            </a:extLst>
          </p:cNvPr>
          <p:cNvSpPr>
            <a:spLocks noGrp="1"/>
          </p:cNvSpPr>
          <p:nvPr>
            <p:ph type="dt" sz="half" idx="10"/>
          </p:nvPr>
        </p:nvSpPr>
        <p:spPr/>
        <p:txBody>
          <a:bodyPr/>
          <a:lstStyle/>
          <a:p>
            <a:fld id="{CBE58231-F534-CB44-99CC-480B90624A9B}" type="datetimeFigureOut">
              <a:rPr lang="en-US" smtClean="0"/>
              <a:t>10/24/19</a:t>
            </a:fld>
            <a:endParaRPr lang="en-US"/>
          </a:p>
        </p:txBody>
      </p:sp>
      <p:sp>
        <p:nvSpPr>
          <p:cNvPr id="6" name="Footer Placeholder 5">
            <a:extLst>
              <a:ext uri="{FF2B5EF4-FFF2-40B4-BE49-F238E27FC236}">
                <a16:creationId xmlns:a16="http://schemas.microsoft.com/office/drawing/2014/main" id="{434ABBFD-247B-7A4D-93E2-7EBD284F89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2CC6DF-C4F3-504C-8E99-75573E3F0847}"/>
              </a:ext>
            </a:extLst>
          </p:cNvPr>
          <p:cNvSpPr>
            <a:spLocks noGrp="1"/>
          </p:cNvSpPr>
          <p:nvPr>
            <p:ph type="sldNum" sz="quarter" idx="12"/>
          </p:nvPr>
        </p:nvSpPr>
        <p:spPr/>
        <p:txBody>
          <a:bodyPr/>
          <a:lstStyle/>
          <a:p>
            <a:fld id="{B2555FDD-9232-D240-9F71-F4DB95C4A240}" type="slidenum">
              <a:rPr lang="en-US" smtClean="0"/>
              <a:t>‹#›</a:t>
            </a:fld>
            <a:endParaRPr lang="en-US"/>
          </a:p>
        </p:txBody>
      </p:sp>
    </p:spTree>
    <p:extLst>
      <p:ext uri="{BB962C8B-B14F-4D97-AF65-F5344CB8AC3E}">
        <p14:creationId xmlns:p14="http://schemas.microsoft.com/office/powerpoint/2010/main" val="2653223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72F94C-7769-F248-BB50-371368DDA6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EC392F4-9ECB-AB40-973C-B63BF37353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D945E16-32ED-7041-A6F2-DE1785C108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E58231-F534-CB44-99CC-480B90624A9B}" type="datetimeFigureOut">
              <a:rPr lang="en-US" smtClean="0"/>
              <a:t>10/24/19</a:t>
            </a:fld>
            <a:endParaRPr lang="en-US"/>
          </a:p>
        </p:txBody>
      </p:sp>
      <p:sp>
        <p:nvSpPr>
          <p:cNvPr id="5" name="Footer Placeholder 4">
            <a:extLst>
              <a:ext uri="{FF2B5EF4-FFF2-40B4-BE49-F238E27FC236}">
                <a16:creationId xmlns:a16="http://schemas.microsoft.com/office/drawing/2014/main" id="{FEA038E8-17E6-314B-B0E7-17C0C42663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4759E4-C751-044E-8C37-DDFC913AC4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555FDD-9232-D240-9F71-F4DB95C4A240}" type="slidenum">
              <a:rPr lang="en-US" smtClean="0"/>
              <a:t>‹#›</a:t>
            </a:fld>
            <a:endParaRPr lang="en-US"/>
          </a:p>
        </p:txBody>
      </p:sp>
    </p:spTree>
    <p:extLst>
      <p:ext uri="{BB962C8B-B14F-4D97-AF65-F5344CB8AC3E}">
        <p14:creationId xmlns:p14="http://schemas.microsoft.com/office/powerpoint/2010/main" val="31448095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vmlDrawing" Target="../drawings/vmlDrawing7.vml"/><Relationship Id="rId4" Type="http://schemas.openxmlformats.org/officeDocument/2006/relationships/image" Target="../media/image13.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6.xml"/><Relationship Id="rId1" Type="http://schemas.openxmlformats.org/officeDocument/2006/relationships/vmlDrawing" Target="../drawings/vmlDrawing8.vml"/><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6.xml"/><Relationship Id="rId1" Type="http://schemas.openxmlformats.org/officeDocument/2006/relationships/vmlDrawing" Target="../drawings/vmlDrawing9.vml"/><Relationship Id="rId4" Type="http://schemas.openxmlformats.org/officeDocument/2006/relationships/image" Target="../media/image14.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6.xml"/><Relationship Id="rId1" Type="http://schemas.openxmlformats.org/officeDocument/2006/relationships/vmlDrawing" Target="../drawings/vmlDrawing10.vml"/><Relationship Id="rId4" Type="http://schemas.openxmlformats.org/officeDocument/2006/relationships/image" Target="../media/image14.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6.xml"/><Relationship Id="rId1" Type="http://schemas.openxmlformats.org/officeDocument/2006/relationships/vmlDrawing" Target="../drawings/vmlDrawing11.vml"/><Relationship Id="rId4" Type="http://schemas.openxmlformats.org/officeDocument/2006/relationships/image" Target="../media/image15.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6.xml"/><Relationship Id="rId1" Type="http://schemas.openxmlformats.org/officeDocument/2006/relationships/vmlDrawing" Target="../drawings/vmlDrawing12.vml"/><Relationship Id="rId4" Type="http://schemas.openxmlformats.org/officeDocument/2006/relationships/image" Target="../media/image1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16.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17.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6.xml"/><Relationship Id="rId1" Type="http://schemas.openxmlformats.org/officeDocument/2006/relationships/vmlDrawing" Target="../drawings/vmlDrawing15.vml"/><Relationship Id="rId4" Type="http://schemas.openxmlformats.org/officeDocument/2006/relationships/image" Target="../media/image18.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19.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20.emf"/></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xml"/><Relationship Id="rId7" Type="http://schemas.openxmlformats.org/officeDocument/2006/relationships/image" Target="../media/image2.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emf"/><Relationship Id="rId4" Type="http://schemas.openxmlformats.org/officeDocument/2006/relationships/oleObject" Target="../embeddings/oleObject1.bin"/><Relationship Id="rId9" Type="http://schemas.openxmlformats.org/officeDocument/2006/relationships/image" Target="../media/image3.emf"/></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oleObject" Target="../embeddings/oleObject9.bin"/><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8.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emf"/><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7.emf"/><Relationship Id="rId4" Type="http://schemas.openxmlformats.org/officeDocument/2006/relationships/image" Target="../media/image4.emf"/><Relationship Id="rId9" Type="http://schemas.openxmlformats.org/officeDocument/2006/relationships/oleObject" Target="../embeddings/oleObject7.bin"/><Relationship Id="rId14" Type="http://schemas.openxmlformats.org/officeDocument/2006/relationships/image" Target="../media/image9.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2.xml"/><Relationship Id="rId1" Type="http://schemas.openxmlformats.org/officeDocument/2006/relationships/vmlDrawing" Target="../drawings/vmlDrawing18.vml"/><Relationship Id="rId4" Type="http://schemas.openxmlformats.org/officeDocument/2006/relationships/image" Target="../media/image30.emf"/></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13.xml"/><Relationship Id="rId1" Type="http://schemas.openxmlformats.org/officeDocument/2006/relationships/vmlDrawing" Target="../drawings/vmlDrawing19.vml"/><Relationship Id="rId5" Type="http://schemas.openxmlformats.org/officeDocument/2006/relationships/image" Target="../media/image32.emf"/><Relationship Id="rId4" Type="http://schemas.openxmlformats.org/officeDocument/2006/relationships/oleObject" Target="../embeddings/oleObject26.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3.xml"/><Relationship Id="rId1" Type="http://schemas.openxmlformats.org/officeDocument/2006/relationships/vmlDrawing" Target="../drawings/vmlDrawing20.vml"/><Relationship Id="rId4" Type="http://schemas.openxmlformats.org/officeDocument/2006/relationships/image" Target="../media/image34.emf"/></Relationships>
</file>

<file path=ppt/slides/_rels/slide46.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9.png"/><Relationship Id="rId7" Type="http://schemas.openxmlformats.org/officeDocument/2006/relationships/oleObject" Target="../embeddings/oleObject29.bin"/><Relationship Id="rId12" Type="http://schemas.openxmlformats.org/officeDocument/2006/relationships/image" Target="../media/image38.emf"/><Relationship Id="rId2" Type="http://schemas.openxmlformats.org/officeDocument/2006/relationships/slideLayout" Target="../slideLayouts/slideLayout14.xml"/><Relationship Id="rId1" Type="http://schemas.openxmlformats.org/officeDocument/2006/relationships/vmlDrawing" Target="../drawings/vmlDrawing21.vml"/><Relationship Id="rId6" Type="http://schemas.openxmlformats.org/officeDocument/2006/relationships/image" Target="../media/image40.png"/><Relationship Id="rId11" Type="http://schemas.openxmlformats.org/officeDocument/2006/relationships/oleObject" Target="../embeddings/oleObject31.bin"/><Relationship Id="rId5" Type="http://schemas.openxmlformats.org/officeDocument/2006/relationships/image" Target="../media/image35.emf"/><Relationship Id="rId10" Type="http://schemas.openxmlformats.org/officeDocument/2006/relationships/image" Target="../media/image37.emf"/><Relationship Id="rId4" Type="http://schemas.openxmlformats.org/officeDocument/2006/relationships/oleObject" Target="../embeddings/oleObject28.bin"/><Relationship Id="rId9" Type="http://schemas.openxmlformats.org/officeDocument/2006/relationships/oleObject" Target="../embeddings/oleObject30.bin"/></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0.emf"/><Relationship Id="rId4" Type="http://schemas.openxmlformats.org/officeDocument/2006/relationships/oleObject" Target="../embeddings/oleObject10.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medium.com/open-machine-learning-course/open-machine-learning-course-topic-3-classification-decision-trees-and-k-nearest-neighbors-8613c6b6d2cd"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medium.com/open-machine-learning-course/open-machine-learning-course-topic-5-ensembles-of-algorithms-and-random-forest-8e05246cbba7"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rasbt.github.io/mlxtend/user_guide/feature_selection/SequentialFeatureSelector/" TargetMode="External"/><Relationship Id="rId2" Type="http://schemas.openxmlformats.org/officeDocument/2006/relationships/hyperlink" Target="http://rasbt.github.io/mlxtend/user_guide/feature_selection/ExhaustiveFeatureSelector/"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a:extLst>
              <a:ext uri="{FF2B5EF4-FFF2-40B4-BE49-F238E27FC236}">
                <a16:creationId xmlns:a16="http://schemas.microsoft.com/office/drawing/2014/main" id="{166722E4-2ED1-834D-A911-D24E3787FACB}"/>
              </a:ext>
            </a:extLst>
          </p:cNvPr>
          <p:cNvSpPr>
            <a:spLocks noGrp="1"/>
          </p:cNvSpPr>
          <p:nvPr>
            <p:ph type="title"/>
          </p:nvPr>
        </p:nvSpPr>
        <p:spPr/>
        <p:txBody>
          <a:bodyPr/>
          <a:lstStyle/>
          <a:p>
            <a:pPr eaLnBrk="1" hangingPunct="1"/>
            <a:r>
              <a:rPr lang="en-US" altLang="zh-CN"/>
              <a:t>Bayesian Classification Methods</a:t>
            </a:r>
            <a:endParaRPr lang="zh-CN" altLang="en-US"/>
          </a:p>
        </p:txBody>
      </p:sp>
      <p:sp>
        <p:nvSpPr>
          <p:cNvPr id="74755" name="内容占位符 2">
            <a:extLst>
              <a:ext uri="{FF2B5EF4-FFF2-40B4-BE49-F238E27FC236}">
                <a16:creationId xmlns:a16="http://schemas.microsoft.com/office/drawing/2014/main" id="{D981DCF7-0A66-7648-8DBB-19FAD46413BF}"/>
              </a:ext>
            </a:extLst>
          </p:cNvPr>
          <p:cNvSpPr>
            <a:spLocks noGrp="1"/>
          </p:cNvSpPr>
          <p:nvPr>
            <p:ph idx="1"/>
          </p:nvPr>
        </p:nvSpPr>
        <p:spPr/>
        <p:txBody>
          <a:bodyPr/>
          <a:lstStyle/>
          <a:p>
            <a:pPr eaLnBrk="1" hangingPunct="1"/>
            <a:r>
              <a:rPr lang="en-US" altLang="zh-CN"/>
              <a:t>The Bayesian Classification represents a supervised learning method. </a:t>
            </a:r>
          </a:p>
          <a:p>
            <a:pPr eaLnBrk="1" hangingPunct="1"/>
            <a:endParaRPr lang="en-US" altLang="zh-CN"/>
          </a:p>
          <a:p>
            <a:pPr eaLnBrk="1" hangingPunct="1"/>
            <a:r>
              <a:rPr lang="en-US" altLang="zh-CN"/>
              <a:t>Assumes an underlying probabilistic model and it allows us to capture uncertainty about the model in a principled way by determining probabilities of the outcomes. It can solve diagnostic and predictive problems.</a:t>
            </a:r>
            <a:endParaRPr lang="zh-CN" altLang="en-US"/>
          </a:p>
        </p:txBody>
      </p:sp>
    </p:spTree>
    <p:extLst>
      <p:ext uri="{BB962C8B-B14F-4D97-AF65-F5344CB8AC3E}">
        <p14:creationId xmlns:p14="http://schemas.microsoft.com/office/powerpoint/2010/main" val="3550548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a:extLst>
              <a:ext uri="{FF2B5EF4-FFF2-40B4-BE49-F238E27FC236}">
                <a16:creationId xmlns:a16="http://schemas.microsoft.com/office/drawing/2014/main" id="{3F0FE31A-923D-E048-8878-8A430235B88B}"/>
              </a:ext>
            </a:extLst>
          </p:cNvPr>
          <p:cNvSpPr>
            <a:spLocks noGrp="1"/>
          </p:cNvSpPr>
          <p:nvPr>
            <p:ph type="title"/>
          </p:nvPr>
        </p:nvSpPr>
        <p:spPr/>
        <p:txBody>
          <a:bodyPr/>
          <a:lstStyle/>
          <a:p>
            <a:pPr eaLnBrk="1" hangingPunct="1"/>
            <a:r>
              <a:rPr lang="en-US" altLang="zh-CN"/>
              <a:t>Supervised Learning Methods</a:t>
            </a:r>
            <a:endParaRPr lang="zh-CN" altLang="en-US"/>
          </a:p>
        </p:txBody>
      </p:sp>
      <p:sp>
        <p:nvSpPr>
          <p:cNvPr id="80899" name="内容占位符 2">
            <a:extLst>
              <a:ext uri="{FF2B5EF4-FFF2-40B4-BE49-F238E27FC236}">
                <a16:creationId xmlns:a16="http://schemas.microsoft.com/office/drawing/2014/main" id="{AD52A8C9-5176-1748-98EC-62D27095E79B}"/>
              </a:ext>
            </a:extLst>
          </p:cNvPr>
          <p:cNvSpPr>
            <a:spLocks noGrp="1"/>
          </p:cNvSpPr>
          <p:nvPr>
            <p:ph idx="1"/>
          </p:nvPr>
        </p:nvSpPr>
        <p:spPr/>
        <p:txBody>
          <a:bodyPr/>
          <a:lstStyle/>
          <a:p>
            <a:pPr eaLnBrk="1" hangingPunct="1"/>
            <a:endParaRPr lang="zh-CN" altLang="en-US"/>
          </a:p>
        </p:txBody>
      </p:sp>
      <p:sp>
        <p:nvSpPr>
          <p:cNvPr id="4" name="圆角矩形 3">
            <a:extLst>
              <a:ext uri="{FF2B5EF4-FFF2-40B4-BE49-F238E27FC236}">
                <a16:creationId xmlns:a16="http://schemas.microsoft.com/office/drawing/2014/main" id="{B0D1AB48-453C-2242-9DDE-12E26F2025CE}"/>
              </a:ext>
            </a:extLst>
          </p:cNvPr>
          <p:cNvSpPr/>
          <p:nvPr/>
        </p:nvSpPr>
        <p:spPr>
          <a:xfrm>
            <a:off x="2208213" y="3068638"/>
            <a:ext cx="1511300" cy="12239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Classification</a:t>
            </a:r>
            <a:endParaRPr lang="zh-CN" altLang="en-US" dirty="0"/>
          </a:p>
        </p:txBody>
      </p:sp>
      <p:cxnSp>
        <p:nvCxnSpPr>
          <p:cNvPr id="6" name="直接连接符 5">
            <a:extLst>
              <a:ext uri="{FF2B5EF4-FFF2-40B4-BE49-F238E27FC236}">
                <a16:creationId xmlns:a16="http://schemas.microsoft.com/office/drawing/2014/main" id="{F609097B-5E2B-164F-8FE3-E336E1384D39}"/>
              </a:ext>
            </a:extLst>
          </p:cNvPr>
          <p:cNvCxnSpPr/>
          <p:nvPr/>
        </p:nvCxnSpPr>
        <p:spPr>
          <a:xfrm flipV="1">
            <a:off x="3719514" y="1989139"/>
            <a:ext cx="1081087" cy="1692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2937D18C-31E7-3342-BB69-67A0D15AB74F}"/>
              </a:ext>
            </a:extLst>
          </p:cNvPr>
          <p:cNvCxnSpPr/>
          <p:nvPr/>
        </p:nvCxnSpPr>
        <p:spPr>
          <a:xfrm flipV="1">
            <a:off x="3719514" y="2781301"/>
            <a:ext cx="1152525" cy="900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3898C9FC-D949-FA4E-9220-3BC6D7D06115}"/>
              </a:ext>
            </a:extLst>
          </p:cNvPr>
          <p:cNvCxnSpPr>
            <a:stCxn id="4" idx="3"/>
          </p:cNvCxnSpPr>
          <p:nvPr/>
        </p:nvCxnSpPr>
        <p:spPr>
          <a:xfrm>
            <a:off x="3719514" y="3681413"/>
            <a:ext cx="1152525" cy="2524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D6E1A8D-865C-E541-928D-23E7CAAC1853}"/>
              </a:ext>
            </a:extLst>
          </p:cNvPr>
          <p:cNvCxnSpPr>
            <a:stCxn id="4" idx="3"/>
          </p:cNvCxnSpPr>
          <p:nvPr/>
        </p:nvCxnSpPr>
        <p:spPr>
          <a:xfrm>
            <a:off x="3719513" y="3681413"/>
            <a:ext cx="792162" cy="1547812"/>
          </a:xfrm>
          <a:prstGeom prst="line">
            <a:avLst/>
          </a:prstGeom>
        </p:spPr>
        <p:style>
          <a:lnRef idx="1">
            <a:schemeClr val="accent1"/>
          </a:lnRef>
          <a:fillRef idx="0">
            <a:schemeClr val="accent1"/>
          </a:fillRef>
          <a:effectRef idx="0">
            <a:schemeClr val="accent1"/>
          </a:effectRef>
          <a:fontRef idx="minor">
            <a:schemeClr val="tx1"/>
          </a:fontRef>
        </p:style>
      </p:cxnSp>
      <p:sp>
        <p:nvSpPr>
          <p:cNvPr id="13" name="圆角矩形 12">
            <a:extLst>
              <a:ext uri="{FF2B5EF4-FFF2-40B4-BE49-F238E27FC236}">
                <a16:creationId xmlns:a16="http://schemas.microsoft.com/office/drawing/2014/main" id="{2E8E878B-4D91-A347-9B6B-DFB4B469CACA}"/>
              </a:ext>
            </a:extLst>
          </p:cNvPr>
          <p:cNvSpPr/>
          <p:nvPr/>
        </p:nvSpPr>
        <p:spPr>
          <a:xfrm>
            <a:off x="4800600" y="1773239"/>
            <a:ext cx="2374900" cy="5032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Frequency Table</a:t>
            </a:r>
            <a:endParaRPr lang="zh-CN" altLang="en-US" dirty="0"/>
          </a:p>
        </p:txBody>
      </p:sp>
      <p:sp>
        <p:nvSpPr>
          <p:cNvPr id="14" name="圆角矩形 13">
            <a:extLst>
              <a:ext uri="{FF2B5EF4-FFF2-40B4-BE49-F238E27FC236}">
                <a16:creationId xmlns:a16="http://schemas.microsoft.com/office/drawing/2014/main" id="{25C8D12F-D385-C94C-8F10-AF1E209A7DDC}"/>
              </a:ext>
            </a:extLst>
          </p:cNvPr>
          <p:cNvSpPr/>
          <p:nvPr/>
        </p:nvSpPr>
        <p:spPr>
          <a:xfrm>
            <a:off x="4872039" y="2528889"/>
            <a:ext cx="2376487" cy="504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Covariance Matrix</a:t>
            </a:r>
            <a:endParaRPr lang="zh-CN" altLang="en-US" dirty="0"/>
          </a:p>
        </p:txBody>
      </p:sp>
      <p:sp>
        <p:nvSpPr>
          <p:cNvPr id="15" name="圆角矩形 14">
            <a:extLst>
              <a:ext uri="{FF2B5EF4-FFF2-40B4-BE49-F238E27FC236}">
                <a16:creationId xmlns:a16="http://schemas.microsoft.com/office/drawing/2014/main" id="{5BAEA055-826F-0D4C-BBC5-9C3BFAC10314}"/>
              </a:ext>
            </a:extLst>
          </p:cNvPr>
          <p:cNvSpPr/>
          <p:nvPr/>
        </p:nvSpPr>
        <p:spPr>
          <a:xfrm>
            <a:off x="4875214" y="3681414"/>
            <a:ext cx="2376487" cy="5032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Similarity Function</a:t>
            </a:r>
            <a:endParaRPr lang="zh-CN" altLang="en-US" dirty="0"/>
          </a:p>
        </p:txBody>
      </p:sp>
      <p:sp>
        <p:nvSpPr>
          <p:cNvPr id="16" name="圆角矩形 15">
            <a:extLst>
              <a:ext uri="{FF2B5EF4-FFF2-40B4-BE49-F238E27FC236}">
                <a16:creationId xmlns:a16="http://schemas.microsoft.com/office/drawing/2014/main" id="{79C26B0A-2E19-684A-97C6-E04E7FB4DD82}"/>
              </a:ext>
            </a:extLst>
          </p:cNvPr>
          <p:cNvSpPr/>
          <p:nvPr/>
        </p:nvSpPr>
        <p:spPr>
          <a:xfrm>
            <a:off x="4516439" y="4941889"/>
            <a:ext cx="2376487" cy="5032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Others</a:t>
            </a:r>
            <a:endParaRPr lang="zh-CN" altLang="en-US" dirty="0"/>
          </a:p>
        </p:txBody>
      </p:sp>
      <p:cxnSp>
        <p:nvCxnSpPr>
          <p:cNvPr id="20" name="直接连接符 19">
            <a:extLst>
              <a:ext uri="{FF2B5EF4-FFF2-40B4-BE49-F238E27FC236}">
                <a16:creationId xmlns:a16="http://schemas.microsoft.com/office/drawing/2014/main" id="{164ACB85-6D59-4D44-ACA7-E536645442D8}"/>
              </a:ext>
            </a:extLst>
          </p:cNvPr>
          <p:cNvCxnSpPr/>
          <p:nvPr/>
        </p:nvCxnSpPr>
        <p:spPr>
          <a:xfrm flipV="1">
            <a:off x="7032625" y="1700213"/>
            <a:ext cx="1079500" cy="3238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728CE47-EE5B-E94C-A620-DF672D00CC24}"/>
              </a:ext>
            </a:extLst>
          </p:cNvPr>
          <p:cNvCxnSpPr>
            <a:stCxn id="13" idx="3"/>
          </p:cNvCxnSpPr>
          <p:nvPr/>
        </p:nvCxnSpPr>
        <p:spPr>
          <a:xfrm>
            <a:off x="7175501" y="2024063"/>
            <a:ext cx="1223963" cy="252412"/>
          </a:xfrm>
          <a:prstGeom prst="line">
            <a:avLst/>
          </a:prstGeom>
        </p:spPr>
        <p:style>
          <a:lnRef idx="1">
            <a:schemeClr val="accent1"/>
          </a:lnRef>
          <a:fillRef idx="0">
            <a:schemeClr val="accent1"/>
          </a:fillRef>
          <a:effectRef idx="0">
            <a:schemeClr val="accent1"/>
          </a:effectRef>
          <a:fontRef idx="minor">
            <a:schemeClr val="tx1"/>
          </a:fontRef>
        </p:style>
      </p:cxnSp>
      <p:sp>
        <p:nvSpPr>
          <p:cNvPr id="24" name="圆角矩形 23">
            <a:extLst>
              <a:ext uri="{FF2B5EF4-FFF2-40B4-BE49-F238E27FC236}">
                <a16:creationId xmlns:a16="http://schemas.microsoft.com/office/drawing/2014/main" id="{F39FA63D-357E-AD47-86E8-57FF18B5399F}"/>
              </a:ext>
            </a:extLst>
          </p:cNvPr>
          <p:cNvSpPr/>
          <p:nvPr/>
        </p:nvSpPr>
        <p:spPr>
          <a:xfrm>
            <a:off x="8112126" y="1412876"/>
            <a:ext cx="2087563" cy="449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Bayesian Methods</a:t>
            </a:r>
            <a:endParaRPr lang="zh-CN" altLang="en-US" dirty="0"/>
          </a:p>
        </p:txBody>
      </p:sp>
      <p:sp>
        <p:nvSpPr>
          <p:cNvPr id="25" name="圆角矩形 24">
            <a:extLst>
              <a:ext uri="{FF2B5EF4-FFF2-40B4-BE49-F238E27FC236}">
                <a16:creationId xmlns:a16="http://schemas.microsoft.com/office/drawing/2014/main" id="{B046608A-280E-2E4D-88F8-785333B600CF}"/>
              </a:ext>
            </a:extLst>
          </p:cNvPr>
          <p:cNvSpPr/>
          <p:nvPr/>
        </p:nvSpPr>
        <p:spPr>
          <a:xfrm>
            <a:off x="8415338" y="2052638"/>
            <a:ext cx="2087562" cy="4492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Decision Trees</a:t>
            </a:r>
            <a:endParaRPr lang="zh-CN" altLang="en-US" dirty="0"/>
          </a:p>
        </p:txBody>
      </p:sp>
      <p:cxnSp>
        <p:nvCxnSpPr>
          <p:cNvPr id="27" name="直接连接符 26">
            <a:extLst>
              <a:ext uri="{FF2B5EF4-FFF2-40B4-BE49-F238E27FC236}">
                <a16:creationId xmlns:a16="http://schemas.microsoft.com/office/drawing/2014/main" id="{956D36A0-10E5-E04C-A8BD-A95465BC331B}"/>
              </a:ext>
            </a:extLst>
          </p:cNvPr>
          <p:cNvCxnSpPr>
            <a:stCxn id="14" idx="3"/>
          </p:cNvCxnSpPr>
          <p:nvPr/>
        </p:nvCxnSpPr>
        <p:spPr>
          <a:xfrm>
            <a:off x="7248525" y="2781301"/>
            <a:ext cx="1295400" cy="53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1A4E14E1-0BB7-B346-94FD-81DB17FBB5ED}"/>
              </a:ext>
            </a:extLst>
          </p:cNvPr>
          <p:cNvCxnSpPr>
            <a:stCxn id="14" idx="3"/>
          </p:cNvCxnSpPr>
          <p:nvPr/>
        </p:nvCxnSpPr>
        <p:spPr>
          <a:xfrm>
            <a:off x="7248525" y="2781301"/>
            <a:ext cx="1295400" cy="576263"/>
          </a:xfrm>
          <a:prstGeom prst="line">
            <a:avLst/>
          </a:prstGeom>
        </p:spPr>
        <p:style>
          <a:lnRef idx="1">
            <a:schemeClr val="accent1"/>
          </a:lnRef>
          <a:fillRef idx="0">
            <a:schemeClr val="accent1"/>
          </a:fillRef>
          <a:effectRef idx="0">
            <a:schemeClr val="accent1"/>
          </a:effectRef>
          <a:fontRef idx="minor">
            <a:schemeClr val="tx1"/>
          </a:fontRef>
        </p:style>
      </p:cxnSp>
      <p:sp>
        <p:nvSpPr>
          <p:cNvPr id="30" name="圆角矩形 29">
            <a:extLst>
              <a:ext uri="{FF2B5EF4-FFF2-40B4-BE49-F238E27FC236}">
                <a16:creationId xmlns:a16="http://schemas.microsoft.com/office/drawing/2014/main" id="{91F760D6-99D9-5E46-AA3B-EF421321AB3C}"/>
              </a:ext>
            </a:extLst>
          </p:cNvPr>
          <p:cNvSpPr/>
          <p:nvPr/>
        </p:nvSpPr>
        <p:spPr>
          <a:xfrm>
            <a:off x="8543925" y="2619376"/>
            <a:ext cx="2089150" cy="449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Linear Dis. Analysis</a:t>
            </a:r>
            <a:endParaRPr lang="zh-CN" altLang="en-US" dirty="0"/>
          </a:p>
        </p:txBody>
      </p:sp>
      <p:sp>
        <p:nvSpPr>
          <p:cNvPr id="31" name="圆角矩形 30">
            <a:extLst>
              <a:ext uri="{FF2B5EF4-FFF2-40B4-BE49-F238E27FC236}">
                <a16:creationId xmlns:a16="http://schemas.microsoft.com/office/drawing/2014/main" id="{D55A44B4-AA44-5D4A-906F-E66CB4F6E757}"/>
              </a:ext>
            </a:extLst>
          </p:cNvPr>
          <p:cNvSpPr/>
          <p:nvPr/>
        </p:nvSpPr>
        <p:spPr>
          <a:xfrm>
            <a:off x="8547100" y="3209926"/>
            <a:ext cx="2089150" cy="449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Logistic Regression</a:t>
            </a:r>
            <a:endParaRPr lang="zh-CN" altLang="en-US" dirty="0"/>
          </a:p>
        </p:txBody>
      </p:sp>
      <p:cxnSp>
        <p:nvCxnSpPr>
          <p:cNvPr id="33" name="直接连接符 32">
            <a:extLst>
              <a:ext uri="{FF2B5EF4-FFF2-40B4-BE49-F238E27FC236}">
                <a16:creationId xmlns:a16="http://schemas.microsoft.com/office/drawing/2014/main" id="{E04E5E23-F573-4449-A3C6-7EBDDBB9E52F}"/>
              </a:ext>
            </a:extLst>
          </p:cNvPr>
          <p:cNvCxnSpPr>
            <a:stCxn id="15" idx="3"/>
          </p:cNvCxnSpPr>
          <p:nvPr/>
        </p:nvCxnSpPr>
        <p:spPr>
          <a:xfrm>
            <a:off x="7251700" y="3933826"/>
            <a:ext cx="1004888" cy="250825"/>
          </a:xfrm>
          <a:prstGeom prst="line">
            <a:avLst/>
          </a:prstGeom>
        </p:spPr>
        <p:style>
          <a:lnRef idx="1">
            <a:schemeClr val="accent1"/>
          </a:lnRef>
          <a:fillRef idx="0">
            <a:schemeClr val="accent1"/>
          </a:fillRef>
          <a:effectRef idx="0">
            <a:schemeClr val="accent1"/>
          </a:effectRef>
          <a:fontRef idx="minor">
            <a:schemeClr val="tx1"/>
          </a:fontRef>
        </p:style>
      </p:cxnSp>
      <p:sp>
        <p:nvSpPr>
          <p:cNvPr id="34" name="圆角矩形 33">
            <a:extLst>
              <a:ext uri="{FF2B5EF4-FFF2-40B4-BE49-F238E27FC236}">
                <a16:creationId xmlns:a16="http://schemas.microsoft.com/office/drawing/2014/main" id="{06CA2A63-D358-E442-A4F5-3478DEC35D89}"/>
              </a:ext>
            </a:extLst>
          </p:cNvPr>
          <p:cNvSpPr/>
          <p:nvPr/>
        </p:nvSpPr>
        <p:spPr>
          <a:xfrm>
            <a:off x="8256588" y="3933826"/>
            <a:ext cx="2246312" cy="449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K Nearest Neighbor</a:t>
            </a:r>
            <a:endParaRPr lang="zh-CN" altLang="en-US" dirty="0"/>
          </a:p>
        </p:txBody>
      </p:sp>
      <p:cxnSp>
        <p:nvCxnSpPr>
          <p:cNvPr id="36" name="直接连接符 35">
            <a:extLst>
              <a:ext uri="{FF2B5EF4-FFF2-40B4-BE49-F238E27FC236}">
                <a16:creationId xmlns:a16="http://schemas.microsoft.com/office/drawing/2014/main" id="{7A96F3B6-6290-9E4F-8CDC-63ED99964A6D}"/>
              </a:ext>
            </a:extLst>
          </p:cNvPr>
          <p:cNvCxnSpPr>
            <a:stCxn id="16" idx="3"/>
          </p:cNvCxnSpPr>
          <p:nvPr/>
        </p:nvCxnSpPr>
        <p:spPr>
          <a:xfrm flipV="1">
            <a:off x="6892925" y="4941889"/>
            <a:ext cx="1219200" cy="250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6294FC7F-9709-3D42-904D-EF05012AF16C}"/>
              </a:ext>
            </a:extLst>
          </p:cNvPr>
          <p:cNvCxnSpPr>
            <a:stCxn id="16" idx="3"/>
          </p:cNvCxnSpPr>
          <p:nvPr/>
        </p:nvCxnSpPr>
        <p:spPr>
          <a:xfrm>
            <a:off x="6892925" y="5192714"/>
            <a:ext cx="1435100" cy="396875"/>
          </a:xfrm>
          <a:prstGeom prst="line">
            <a:avLst/>
          </a:prstGeom>
        </p:spPr>
        <p:style>
          <a:lnRef idx="1">
            <a:schemeClr val="accent1"/>
          </a:lnRef>
          <a:fillRef idx="0">
            <a:schemeClr val="accent1"/>
          </a:fillRef>
          <a:effectRef idx="0">
            <a:schemeClr val="accent1"/>
          </a:effectRef>
          <a:fontRef idx="minor">
            <a:schemeClr val="tx1"/>
          </a:fontRef>
        </p:style>
      </p:cxnSp>
      <p:sp>
        <p:nvSpPr>
          <p:cNvPr id="39" name="圆角矩形 38">
            <a:extLst>
              <a:ext uri="{FF2B5EF4-FFF2-40B4-BE49-F238E27FC236}">
                <a16:creationId xmlns:a16="http://schemas.microsoft.com/office/drawing/2014/main" id="{7791FDDF-ED80-FE46-BF7C-52CB0946E88C}"/>
              </a:ext>
            </a:extLst>
          </p:cNvPr>
          <p:cNvSpPr/>
          <p:nvPr/>
        </p:nvSpPr>
        <p:spPr>
          <a:xfrm>
            <a:off x="8131176" y="4716463"/>
            <a:ext cx="2246313" cy="4492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Neural Network</a:t>
            </a:r>
            <a:endParaRPr lang="zh-CN" altLang="en-US" dirty="0"/>
          </a:p>
        </p:txBody>
      </p:sp>
      <p:sp>
        <p:nvSpPr>
          <p:cNvPr id="40" name="圆角矩形 39">
            <a:extLst>
              <a:ext uri="{FF2B5EF4-FFF2-40B4-BE49-F238E27FC236}">
                <a16:creationId xmlns:a16="http://schemas.microsoft.com/office/drawing/2014/main" id="{2AB7A900-69C8-E949-85B5-221320C2D585}"/>
              </a:ext>
            </a:extLst>
          </p:cNvPr>
          <p:cNvSpPr/>
          <p:nvPr/>
        </p:nvSpPr>
        <p:spPr>
          <a:xfrm>
            <a:off x="8335963" y="5364164"/>
            <a:ext cx="2246312" cy="6572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Support </a:t>
            </a:r>
            <a:r>
              <a:rPr lang="en-US" altLang="zh-CN" dirty="0" err="1"/>
              <a:t>Vetor</a:t>
            </a:r>
            <a:r>
              <a:rPr lang="en-US" altLang="zh-CN" dirty="0"/>
              <a:t> Machine</a:t>
            </a:r>
            <a:endParaRPr lang="zh-CN" altLang="en-US" dirty="0"/>
          </a:p>
        </p:txBody>
      </p:sp>
    </p:spTree>
    <p:extLst>
      <p:ext uri="{BB962C8B-B14F-4D97-AF65-F5344CB8AC3E}">
        <p14:creationId xmlns:p14="http://schemas.microsoft.com/office/powerpoint/2010/main" val="26091267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9" presetClass="emph" presetSubtype="0" fill="hold" nodeType="clickEffect">
                                  <p:stCondLst>
                                    <p:cond delay="0"/>
                                  </p:stCondLst>
                                  <p:childTnLst>
                                    <p:animClr clrSpc="rgb" dir="cw">
                                      <p:cBhvr override="childStyle">
                                        <p:cTn id="6" dur="500" fill="hold"/>
                                        <p:tgtEl>
                                          <p:spTgt spid="25">
                                            <p:txEl>
                                              <p:pRg st="0" end="0"/>
                                            </p:txEl>
                                          </p:spTgt>
                                        </p:tgtEl>
                                        <p:attrNameLst>
                                          <p:attrName>style.color</p:attrName>
                                        </p:attrNameLst>
                                      </p:cBhvr>
                                      <p:to>
                                        <a:schemeClr val="accent2"/>
                                      </p:to>
                                    </p:animClr>
                                    <p:animClr clrSpc="rgb" dir="cw">
                                      <p:cBhvr>
                                        <p:cTn id="7" dur="500" fill="hold"/>
                                        <p:tgtEl>
                                          <p:spTgt spid="25">
                                            <p:txEl>
                                              <p:pRg st="0" end="0"/>
                                            </p:txEl>
                                          </p:spTgt>
                                        </p:tgtEl>
                                        <p:attrNameLst>
                                          <p:attrName>fillcolor</p:attrName>
                                        </p:attrNameLst>
                                      </p:cBhvr>
                                      <p:to>
                                        <a:schemeClr val="accent2"/>
                                      </p:to>
                                    </p:animClr>
                                    <p:set>
                                      <p:cBhvr>
                                        <p:cTn id="8" dur="500" fill="hold"/>
                                        <p:tgtEl>
                                          <p:spTgt spid="25">
                                            <p:txEl>
                                              <p:pRg st="0" end="0"/>
                                            </p:txEl>
                                          </p:spTgt>
                                        </p:tgtEl>
                                        <p:attrNameLst>
                                          <p:attrName>fill.type</p:attrName>
                                        </p:attrNameLst>
                                      </p:cBhvr>
                                      <p:to>
                                        <p:strVal val="solid"/>
                                      </p:to>
                                    </p:set>
                                    <p:set>
                                      <p:cBhvr>
                                        <p:cTn id="9" dur="500" fill="hold"/>
                                        <p:tgtEl>
                                          <p:spTgt spid="25">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a:extLst>
              <a:ext uri="{FF2B5EF4-FFF2-40B4-BE49-F238E27FC236}">
                <a16:creationId xmlns:a16="http://schemas.microsoft.com/office/drawing/2014/main" id="{A6EBF9C3-AE0A-FD4F-97D9-08D975D02FB1}"/>
              </a:ext>
            </a:extLst>
          </p:cNvPr>
          <p:cNvSpPr>
            <a:spLocks noGrp="1" noChangeArrowheads="1"/>
          </p:cNvSpPr>
          <p:nvPr>
            <p:ph type="title"/>
          </p:nvPr>
        </p:nvSpPr>
        <p:spPr/>
        <p:txBody>
          <a:bodyPr/>
          <a:lstStyle/>
          <a:p>
            <a:pPr eaLnBrk="1" hangingPunct="1"/>
            <a:r>
              <a:rPr lang="en-US" altLang="zh-CN">
                <a:ea typeface="宋体" panose="02010600030101010101" pitchFamily="2" charset="-122"/>
              </a:rPr>
              <a:t>Example of a Decision Tree</a:t>
            </a:r>
          </a:p>
        </p:txBody>
      </p:sp>
      <p:grpSp>
        <p:nvGrpSpPr>
          <p:cNvPr id="6148" name="Group 3">
            <a:extLst>
              <a:ext uri="{FF2B5EF4-FFF2-40B4-BE49-F238E27FC236}">
                <a16:creationId xmlns:a16="http://schemas.microsoft.com/office/drawing/2014/main" id="{2A73159A-6B08-E841-B416-F8E6D61BD716}"/>
              </a:ext>
            </a:extLst>
          </p:cNvPr>
          <p:cNvGrpSpPr>
            <a:grpSpLocks/>
          </p:cNvGrpSpPr>
          <p:nvPr/>
        </p:nvGrpSpPr>
        <p:grpSpPr bwMode="auto">
          <a:xfrm>
            <a:off x="1752600" y="1371600"/>
            <a:ext cx="3587750" cy="4311650"/>
            <a:chOff x="288" y="951"/>
            <a:chExt cx="2260" cy="2716"/>
          </a:xfrm>
        </p:grpSpPr>
        <p:graphicFrame>
          <p:nvGraphicFramePr>
            <p:cNvPr id="6146" name="Object 4">
              <a:extLst>
                <a:ext uri="{FF2B5EF4-FFF2-40B4-BE49-F238E27FC236}">
                  <a16:creationId xmlns:a16="http://schemas.microsoft.com/office/drawing/2014/main" id="{14B734DB-0ED6-4E46-81F7-7F40E0674A6F}"/>
                </a:ext>
              </a:extLst>
            </p:cNvPr>
            <p:cNvGraphicFramePr>
              <a:graphicFrameLocks noChangeAspect="1"/>
            </p:cNvGraphicFramePr>
            <p:nvPr/>
          </p:nvGraphicFramePr>
          <p:xfrm>
            <a:off x="288" y="1344"/>
            <a:ext cx="2246" cy="2323"/>
          </p:xfrm>
          <a:graphic>
            <a:graphicData uri="http://schemas.openxmlformats.org/presentationml/2006/ole">
              <mc:AlternateContent xmlns:mc="http://schemas.openxmlformats.org/markup-compatibility/2006">
                <mc:Choice xmlns:v="urn:schemas-microsoft-com:vml" Requires="v">
                  <p:oleObj spid="_x0000_s15362" name="Document" r:id="rId3" imgW="16205200" imgH="17335500" progId="Word.Document.8">
                    <p:embed/>
                  </p:oleObj>
                </mc:Choice>
                <mc:Fallback>
                  <p:oleObj name="Document" r:id="rId3" imgW="16205200" imgH="17335500" progId="Word.Document.8">
                    <p:embed/>
                    <p:pic>
                      <p:nvPicPr>
                        <p:cNvPr id="6146" name="Object 4">
                          <a:extLst>
                            <a:ext uri="{FF2B5EF4-FFF2-40B4-BE49-F238E27FC236}">
                              <a16:creationId xmlns:a16="http://schemas.microsoft.com/office/drawing/2014/main" id="{14B734DB-0ED6-4E46-81F7-7F40E0674A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 y="1344"/>
                          <a:ext cx="2246" cy="2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78" name="Text Box 5">
              <a:extLst>
                <a:ext uri="{FF2B5EF4-FFF2-40B4-BE49-F238E27FC236}">
                  <a16:creationId xmlns:a16="http://schemas.microsoft.com/office/drawing/2014/main" id="{3C18AA6D-3890-7248-96C6-EC8AEE4A21B6}"/>
                </a:ext>
              </a:extLst>
            </p:cNvPr>
            <p:cNvSpPr txBox="1">
              <a:spLocks noChangeArrowheads="1"/>
            </p:cNvSpPr>
            <p:nvPr/>
          </p:nvSpPr>
          <p:spPr bwMode="auto">
            <a:xfrm rot="-2416809">
              <a:off x="672" y="951"/>
              <a:ext cx="7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006600"/>
                  </a:solidFill>
                  <a:latin typeface="Arial" panose="020B0604020202020204" pitchFamily="34" charset="0"/>
                </a:rPr>
                <a:t>categorical</a:t>
              </a:r>
              <a:endParaRPr lang="en-US" altLang="zh-CN" sz="1600" b="1">
                <a:solidFill>
                  <a:schemeClr val="bg2"/>
                </a:solidFill>
                <a:latin typeface="Arial" panose="020B0604020202020204" pitchFamily="34" charset="0"/>
              </a:endParaRPr>
            </a:p>
          </p:txBody>
        </p:sp>
        <p:sp>
          <p:nvSpPr>
            <p:cNvPr id="6179" name="Text Box 6">
              <a:extLst>
                <a:ext uri="{FF2B5EF4-FFF2-40B4-BE49-F238E27FC236}">
                  <a16:creationId xmlns:a16="http://schemas.microsoft.com/office/drawing/2014/main" id="{6EF364B3-B71B-CE44-8894-F848C0CCEDDD}"/>
                </a:ext>
              </a:extLst>
            </p:cNvPr>
            <p:cNvSpPr txBox="1">
              <a:spLocks noChangeArrowheads="1"/>
            </p:cNvSpPr>
            <p:nvPr/>
          </p:nvSpPr>
          <p:spPr bwMode="auto">
            <a:xfrm rot="-2416809">
              <a:off x="1104" y="951"/>
              <a:ext cx="7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006600"/>
                  </a:solidFill>
                  <a:latin typeface="Arial" panose="020B0604020202020204" pitchFamily="34" charset="0"/>
                </a:rPr>
                <a:t>categorical</a:t>
              </a:r>
              <a:endParaRPr lang="en-US" altLang="zh-CN" sz="1600" b="1">
                <a:solidFill>
                  <a:schemeClr val="bg2"/>
                </a:solidFill>
                <a:latin typeface="Arial" panose="020B0604020202020204" pitchFamily="34" charset="0"/>
              </a:endParaRPr>
            </a:p>
          </p:txBody>
        </p:sp>
        <p:sp>
          <p:nvSpPr>
            <p:cNvPr id="6180" name="Text Box 7">
              <a:extLst>
                <a:ext uri="{FF2B5EF4-FFF2-40B4-BE49-F238E27FC236}">
                  <a16:creationId xmlns:a16="http://schemas.microsoft.com/office/drawing/2014/main" id="{AFF4A92D-1B37-F94B-A0B0-4FB07BD10B1A}"/>
                </a:ext>
              </a:extLst>
            </p:cNvPr>
            <p:cNvSpPr txBox="1">
              <a:spLocks noChangeArrowheads="1"/>
            </p:cNvSpPr>
            <p:nvPr/>
          </p:nvSpPr>
          <p:spPr bwMode="auto">
            <a:xfrm rot="-2416809">
              <a:off x="1632" y="951"/>
              <a:ext cx="80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006600"/>
                  </a:solidFill>
                  <a:latin typeface="Arial" panose="020B0604020202020204" pitchFamily="34" charset="0"/>
                </a:rPr>
                <a:t>continuous</a:t>
              </a:r>
              <a:endParaRPr lang="en-US" altLang="zh-CN" sz="1600" b="1">
                <a:solidFill>
                  <a:schemeClr val="bg2"/>
                </a:solidFill>
                <a:latin typeface="Arial" panose="020B0604020202020204" pitchFamily="34" charset="0"/>
              </a:endParaRPr>
            </a:p>
          </p:txBody>
        </p:sp>
        <p:sp>
          <p:nvSpPr>
            <p:cNvPr id="6181" name="Text Box 8">
              <a:extLst>
                <a:ext uri="{FF2B5EF4-FFF2-40B4-BE49-F238E27FC236}">
                  <a16:creationId xmlns:a16="http://schemas.microsoft.com/office/drawing/2014/main" id="{0E1C5928-177E-D94A-BF02-D42104252F92}"/>
                </a:ext>
              </a:extLst>
            </p:cNvPr>
            <p:cNvSpPr txBox="1">
              <a:spLocks noChangeArrowheads="1"/>
            </p:cNvSpPr>
            <p:nvPr/>
          </p:nvSpPr>
          <p:spPr bwMode="auto">
            <a:xfrm rot="-2416809">
              <a:off x="2112" y="1047"/>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006600"/>
                  </a:solidFill>
                  <a:latin typeface="Arial" panose="020B0604020202020204" pitchFamily="34" charset="0"/>
                </a:rPr>
                <a:t>class</a:t>
              </a:r>
              <a:endParaRPr lang="en-US" altLang="zh-CN" sz="1600" b="1">
                <a:solidFill>
                  <a:schemeClr val="bg2"/>
                </a:solidFill>
                <a:latin typeface="Arial" panose="020B0604020202020204" pitchFamily="34" charset="0"/>
              </a:endParaRPr>
            </a:p>
          </p:txBody>
        </p:sp>
      </p:grpSp>
      <p:sp>
        <p:nvSpPr>
          <p:cNvPr id="6149" name="Line 9">
            <a:extLst>
              <a:ext uri="{FF2B5EF4-FFF2-40B4-BE49-F238E27FC236}">
                <a16:creationId xmlns:a16="http://schemas.microsoft.com/office/drawing/2014/main" id="{DFAE0C5F-9281-0845-BCCC-2BE5B8798389}"/>
              </a:ext>
            </a:extLst>
          </p:cNvPr>
          <p:cNvSpPr>
            <a:spLocks noChangeShapeType="1"/>
          </p:cNvSpPr>
          <p:nvPr/>
        </p:nvSpPr>
        <p:spPr bwMode="auto">
          <a:xfrm>
            <a:off x="8489950" y="4505325"/>
            <a:ext cx="242888" cy="52705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50" name="Line 10">
            <a:extLst>
              <a:ext uri="{FF2B5EF4-FFF2-40B4-BE49-F238E27FC236}">
                <a16:creationId xmlns:a16="http://schemas.microsoft.com/office/drawing/2014/main" id="{F1FC41FD-7176-2A41-B0BE-C244B3FFD992}"/>
              </a:ext>
            </a:extLst>
          </p:cNvPr>
          <p:cNvSpPr>
            <a:spLocks noChangeShapeType="1"/>
          </p:cNvSpPr>
          <p:nvPr/>
        </p:nvSpPr>
        <p:spPr bwMode="auto">
          <a:xfrm flipH="1">
            <a:off x="7359650" y="4505325"/>
            <a:ext cx="323850" cy="52705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51" name="Line 11">
            <a:extLst>
              <a:ext uri="{FF2B5EF4-FFF2-40B4-BE49-F238E27FC236}">
                <a16:creationId xmlns:a16="http://schemas.microsoft.com/office/drawing/2014/main" id="{DB64C0E2-FE44-5747-A003-1694191070C8}"/>
              </a:ext>
            </a:extLst>
          </p:cNvPr>
          <p:cNvSpPr>
            <a:spLocks noChangeShapeType="1"/>
          </p:cNvSpPr>
          <p:nvPr/>
        </p:nvSpPr>
        <p:spPr bwMode="auto">
          <a:xfrm flipH="1">
            <a:off x="8005764" y="3711575"/>
            <a:ext cx="403225" cy="52863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52" name="Line 12">
            <a:extLst>
              <a:ext uri="{FF2B5EF4-FFF2-40B4-BE49-F238E27FC236}">
                <a16:creationId xmlns:a16="http://schemas.microsoft.com/office/drawing/2014/main" id="{B3F3AC04-0096-1144-88BF-12C60E98D9F0}"/>
              </a:ext>
            </a:extLst>
          </p:cNvPr>
          <p:cNvSpPr>
            <a:spLocks noChangeShapeType="1"/>
          </p:cNvSpPr>
          <p:nvPr/>
        </p:nvSpPr>
        <p:spPr bwMode="auto">
          <a:xfrm>
            <a:off x="9217025" y="3711575"/>
            <a:ext cx="484188" cy="52863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53" name="Line 13">
            <a:extLst>
              <a:ext uri="{FF2B5EF4-FFF2-40B4-BE49-F238E27FC236}">
                <a16:creationId xmlns:a16="http://schemas.microsoft.com/office/drawing/2014/main" id="{FEB9DB90-3200-1F4D-B465-5624D1D0C83C}"/>
              </a:ext>
            </a:extLst>
          </p:cNvPr>
          <p:cNvSpPr>
            <a:spLocks noChangeShapeType="1"/>
          </p:cNvSpPr>
          <p:nvPr/>
        </p:nvSpPr>
        <p:spPr bwMode="auto">
          <a:xfrm>
            <a:off x="8167688" y="2984500"/>
            <a:ext cx="565150" cy="46355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54" name="Line 14">
            <a:extLst>
              <a:ext uri="{FF2B5EF4-FFF2-40B4-BE49-F238E27FC236}">
                <a16:creationId xmlns:a16="http://schemas.microsoft.com/office/drawing/2014/main" id="{9C4A91E0-4AA0-E24D-B107-B73A79E09266}"/>
              </a:ext>
            </a:extLst>
          </p:cNvPr>
          <p:cNvSpPr>
            <a:spLocks noChangeShapeType="1"/>
          </p:cNvSpPr>
          <p:nvPr/>
        </p:nvSpPr>
        <p:spPr bwMode="auto">
          <a:xfrm flipH="1">
            <a:off x="6794500" y="2984500"/>
            <a:ext cx="565150" cy="46355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55" name="Text Box 15">
            <a:extLst>
              <a:ext uri="{FF2B5EF4-FFF2-40B4-BE49-F238E27FC236}">
                <a16:creationId xmlns:a16="http://schemas.microsoft.com/office/drawing/2014/main" id="{03ADD9D6-7099-5F49-8233-01D08CCE4A93}"/>
              </a:ext>
            </a:extLst>
          </p:cNvPr>
          <p:cNvSpPr txBox="1">
            <a:spLocks noChangeArrowheads="1"/>
          </p:cNvSpPr>
          <p:nvPr/>
        </p:nvSpPr>
        <p:spPr bwMode="auto">
          <a:xfrm>
            <a:off x="7312026" y="2720975"/>
            <a:ext cx="936625" cy="349250"/>
          </a:xfrm>
          <a:prstGeom prst="rect">
            <a:avLst/>
          </a:prstGeom>
          <a:solidFill>
            <a:srgbClr val="FFFF00"/>
          </a:solidFill>
          <a:ln w="12700">
            <a:solidFill>
              <a:srgbClr val="0000FF"/>
            </a:solidFill>
            <a:miter lim="800000"/>
            <a:headEnd/>
            <a:tailEnd/>
          </a:ln>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2D1993"/>
                </a:solidFill>
                <a:latin typeface="Arial" panose="020B0604020202020204" pitchFamily="34" charset="0"/>
              </a:rPr>
              <a:t>Refund</a:t>
            </a:r>
            <a:endParaRPr lang="en-US" altLang="zh-CN" sz="1600">
              <a:solidFill>
                <a:schemeClr val="bg2"/>
              </a:solidFill>
              <a:latin typeface="Arial" panose="020B0604020202020204" pitchFamily="34" charset="0"/>
            </a:endParaRPr>
          </a:p>
        </p:txBody>
      </p:sp>
      <p:sp>
        <p:nvSpPr>
          <p:cNvPr id="6156" name="Text Box 16">
            <a:extLst>
              <a:ext uri="{FF2B5EF4-FFF2-40B4-BE49-F238E27FC236}">
                <a16:creationId xmlns:a16="http://schemas.microsoft.com/office/drawing/2014/main" id="{820F58A2-9768-2E45-83C4-B23510E651DB}"/>
              </a:ext>
            </a:extLst>
          </p:cNvPr>
          <p:cNvSpPr txBox="1">
            <a:spLocks noChangeArrowheads="1"/>
          </p:cNvSpPr>
          <p:nvPr/>
        </p:nvSpPr>
        <p:spPr bwMode="auto">
          <a:xfrm>
            <a:off x="8328025" y="3448050"/>
            <a:ext cx="935038" cy="349250"/>
          </a:xfrm>
          <a:prstGeom prst="rect">
            <a:avLst/>
          </a:prstGeom>
          <a:solidFill>
            <a:srgbClr val="FFFF00"/>
          </a:solidFill>
          <a:ln w="12700">
            <a:solidFill>
              <a:srgbClr val="0000FF"/>
            </a:solidFill>
            <a:miter lim="800000"/>
            <a:headEnd/>
            <a:tailEnd/>
          </a:ln>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2D1993"/>
                </a:solidFill>
                <a:latin typeface="Arial" panose="020B0604020202020204" pitchFamily="34" charset="0"/>
              </a:rPr>
              <a:t>MarSt</a:t>
            </a:r>
            <a:endParaRPr lang="en-US" altLang="zh-CN" sz="1600">
              <a:solidFill>
                <a:schemeClr val="bg2"/>
              </a:solidFill>
              <a:latin typeface="Arial" panose="020B0604020202020204" pitchFamily="34" charset="0"/>
            </a:endParaRPr>
          </a:p>
        </p:txBody>
      </p:sp>
      <p:sp>
        <p:nvSpPr>
          <p:cNvPr id="6157" name="Text Box 17">
            <a:extLst>
              <a:ext uri="{FF2B5EF4-FFF2-40B4-BE49-F238E27FC236}">
                <a16:creationId xmlns:a16="http://schemas.microsoft.com/office/drawing/2014/main" id="{3ED3302A-1C60-4842-9FDA-8C1A1A4940BB}"/>
              </a:ext>
            </a:extLst>
          </p:cNvPr>
          <p:cNvSpPr txBox="1">
            <a:spLocks noChangeArrowheads="1"/>
          </p:cNvSpPr>
          <p:nvPr/>
        </p:nvSpPr>
        <p:spPr bwMode="auto">
          <a:xfrm>
            <a:off x="7602539" y="4240213"/>
            <a:ext cx="968375" cy="349250"/>
          </a:xfrm>
          <a:prstGeom prst="rect">
            <a:avLst/>
          </a:prstGeom>
          <a:solidFill>
            <a:srgbClr val="FFFF00"/>
          </a:solidFill>
          <a:ln w="12700">
            <a:solidFill>
              <a:srgbClr val="0000FF"/>
            </a:solidFill>
            <a:miter lim="800000"/>
            <a:headEnd/>
            <a:tailEnd/>
          </a:ln>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2D1993"/>
                </a:solidFill>
                <a:latin typeface="Arial" panose="020B0604020202020204" pitchFamily="34" charset="0"/>
              </a:rPr>
              <a:t>TaxInc</a:t>
            </a:r>
            <a:endParaRPr lang="en-US" altLang="zh-CN" sz="1600">
              <a:solidFill>
                <a:schemeClr val="bg2"/>
              </a:solidFill>
              <a:latin typeface="Arial" panose="020B0604020202020204" pitchFamily="34" charset="0"/>
            </a:endParaRPr>
          </a:p>
        </p:txBody>
      </p:sp>
      <p:sp>
        <p:nvSpPr>
          <p:cNvPr id="6158" name="AutoShape 18">
            <a:extLst>
              <a:ext uri="{FF2B5EF4-FFF2-40B4-BE49-F238E27FC236}">
                <a16:creationId xmlns:a16="http://schemas.microsoft.com/office/drawing/2014/main" id="{3A8F1E6A-D8E0-4041-8EA2-095F1AB17DB3}"/>
              </a:ext>
            </a:extLst>
          </p:cNvPr>
          <p:cNvSpPr>
            <a:spLocks noChangeArrowheads="1"/>
          </p:cNvSpPr>
          <p:nvPr/>
        </p:nvSpPr>
        <p:spPr bwMode="auto">
          <a:xfrm>
            <a:off x="8529638" y="5029201"/>
            <a:ext cx="627062" cy="366713"/>
          </a:xfrm>
          <a:prstGeom prst="roundRect">
            <a:avLst>
              <a:gd name="adj" fmla="val 16769"/>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6159" name="Text Box 19">
            <a:extLst>
              <a:ext uri="{FF2B5EF4-FFF2-40B4-BE49-F238E27FC236}">
                <a16:creationId xmlns:a16="http://schemas.microsoft.com/office/drawing/2014/main" id="{D11AB557-8E1C-CC41-B693-9F6559993BD4}"/>
              </a:ext>
            </a:extLst>
          </p:cNvPr>
          <p:cNvSpPr txBox="1">
            <a:spLocks noChangeArrowheads="1"/>
          </p:cNvSpPr>
          <p:nvPr/>
        </p:nvSpPr>
        <p:spPr bwMode="auto">
          <a:xfrm>
            <a:off x="8453438" y="5029200"/>
            <a:ext cx="68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800000"/>
                </a:solidFill>
                <a:latin typeface="Arial" panose="020B0604020202020204" pitchFamily="34" charset="0"/>
              </a:rPr>
              <a:t>YES</a:t>
            </a:r>
            <a:endParaRPr lang="en-US" altLang="zh-CN" sz="1600">
              <a:solidFill>
                <a:schemeClr val="bg2"/>
              </a:solidFill>
              <a:latin typeface="Arial" panose="020B0604020202020204" pitchFamily="34" charset="0"/>
            </a:endParaRPr>
          </a:p>
        </p:txBody>
      </p:sp>
      <p:sp>
        <p:nvSpPr>
          <p:cNvPr id="6160" name="AutoShape 20">
            <a:extLst>
              <a:ext uri="{FF2B5EF4-FFF2-40B4-BE49-F238E27FC236}">
                <a16:creationId xmlns:a16="http://schemas.microsoft.com/office/drawing/2014/main" id="{E19FA3F1-6E39-0348-BADA-F6E3FF43442B}"/>
              </a:ext>
            </a:extLst>
          </p:cNvPr>
          <p:cNvSpPr>
            <a:spLocks noChangeArrowheads="1"/>
          </p:cNvSpPr>
          <p:nvPr/>
        </p:nvSpPr>
        <p:spPr bwMode="auto">
          <a:xfrm>
            <a:off x="7037388" y="5046664"/>
            <a:ext cx="654050" cy="363537"/>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6161" name="Text Box 21">
            <a:extLst>
              <a:ext uri="{FF2B5EF4-FFF2-40B4-BE49-F238E27FC236}">
                <a16:creationId xmlns:a16="http://schemas.microsoft.com/office/drawing/2014/main" id="{E863D425-9CEC-AD48-AFBF-2A7E02C62828}"/>
              </a:ext>
            </a:extLst>
          </p:cNvPr>
          <p:cNvSpPr txBox="1">
            <a:spLocks noChangeArrowheads="1"/>
          </p:cNvSpPr>
          <p:nvPr/>
        </p:nvSpPr>
        <p:spPr bwMode="auto">
          <a:xfrm>
            <a:off x="7134225" y="5032375"/>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800000"/>
                </a:solidFill>
                <a:latin typeface="Arial" panose="020B0604020202020204" pitchFamily="34" charset="0"/>
              </a:rPr>
              <a:t>NO</a:t>
            </a:r>
            <a:endParaRPr lang="en-US" altLang="zh-CN" sz="1600">
              <a:solidFill>
                <a:schemeClr val="bg2"/>
              </a:solidFill>
              <a:latin typeface="Arial" panose="020B0604020202020204" pitchFamily="34" charset="0"/>
            </a:endParaRPr>
          </a:p>
        </p:txBody>
      </p:sp>
      <p:sp>
        <p:nvSpPr>
          <p:cNvPr id="6162" name="AutoShape 22">
            <a:extLst>
              <a:ext uri="{FF2B5EF4-FFF2-40B4-BE49-F238E27FC236}">
                <a16:creationId xmlns:a16="http://schemas.microsoft.com/office/drawing/2014/main" id="{B744D7DE-BA64-6943-83B0-1486FFB3776E}"/>
              </a:ext>
            </a:extLst>
          </p:cNvPr>
          <p:cNvSpPr>
            <a:spLocks noChangeArrowheads="1"/>
          </p:cNvSpPr>
          <p:nvPr/>
        </p:nvSpPr>
        <p:spPr bwMode="auto">
          <a:xfrm>
            <a:off x="6472238" y="3462338"/>
            <a:ext cx="685800" cy="347662"/>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6163" name="Text Box 23">
            <a:extLst>
              <a:ext uri="{FF2B5EF4-FFF2-40B4-BE49-F238E27FC236}">
                <a16:creationId xmlns:a16="http://schemas.microsoft.com/office/drawing/2014/main" id="{37D076CA-F734-0841-94D5-1734259FE1A2}"/>
              </a:ext>
            </a:extLst>
          </p:cNvPr>
          <p:cNvSpPr txBox="1">
            <a:spLocks noChangeArrowheads="1"/>
          </p:cNvSpPr>
          <p:nvPr/>
        </p:nvSpPr>
        <p:spPr bwMode="auto">
          <a:xfrm>
            <a:off x="6567488" y="3448050"/>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800000"/>
                </a:solidFill>
                <a:latin typeface="Arial" panose="020B0604020202020204" pitchFamily="34" charset="0"/>
              </a:rPr>
              <a:t>NO</a:t>
            </a:r>
            <a:endParaRPr lang="en-US" altLang="zh-CN" sz="1600">
              <a:solidFill>
                <a:srgbClr val="00FFFF"/>
              </a:solidFill>
              <a:latin typeface="Arial" panose="020B0604020202020204" pitchFamily="34" charset="0"/>
            </a:endParaRPr>
          </a:p>
        </p:txBody>
      </p:sp>
      <p:sp>
        <p:nvSpPr>
          <p:cNvPr id="6164" name="AutoShape 24">
            <a:extLst>
              <a:ext uri="{FF2B5EF4-FFF2-40B4-BE49-F238E27FC236}">
                <a16:creationId xmlns:a16="http://schemas.microsoft.com/office/drawing/2014/main" id="{ACF59DF9-C146-A942-B710-064B6EFEEC8F}"/>
              </a:ext>
            </a:extLst>
          </p:cNvPr>
          <p:cNvSpPr>
            <a:spLocks noChangeArrowheads="1"/>
          </p:cNvSpPr>
          <p:nvPr/>
        </p:nvSpPr>
        <p:spPr bwMode="auto">
          <a:xfrm>
            <a:off x="9367838" y="4267200"/>
            <a:ext cx="685800" cy="381000"/>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6165" name="Text Box 25">
            <a:extLst>
              <a:ext uri="{FF2B5EF4-FFF2-40B4-BE49-F238E27FC236}">
                <a16:creationId xmlns:a16="http://schemas.microsoft.com/office/drawing/2014/main" id="{7708BC49-C365-5F44-97E2-BA14F999F87A}"/>
              </a:ext>
            </a:extLst>
          </p:cNvPr>
          <p:cNvSpPr txBox="1">
            <a:spLocks noChangeArrowheads="1"/>
          </p:cNvSpPr>
          <p:nvPr/>
        </p:nvSpPr>
        <p:spPr bwMode="auto">
          <a:xfrm>
            <a:off x="9444038" y="4267200"/>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800000"/>
                </a:solidFill>
                <a:latin typeface="Arial" panose="020B0604020202020204" pitchFamily="34" charset="0"/>
              </a:rPr>
              <a:t>NO</a:t>
            </a:r>
            <a:endParaRPr lang="en-US" altLang="zh-CN" sz="1600">
              <a:solidFill>
                <a:schemeClr val="bg2"/>
              </a:solidFill>
              <a:latin typeface="Arial" panose="020B0604020202020204" pitchFamily="34" charset="0"/>
            </a:endParaRPr>
          </a:p>
        </p:txBody>
      </p:sp>
      <p:sp>
        <p:nvSpPr>
          <p:cNvPr id="6166" name="Text Box 26">
            <a:extLst>
              <a:ext uri="{FF2B5EF4-FFF2-40B4-BE49-F238E27FC236}">
                <a16:creationId xmlns:a16="http://schemas.microsoft.com/office/drawing/2014/main" id="{288663D6-A971-F84A-BB4A-60C135F7D62E}"/>
              </a:ext>
            </a:extLst>
          </p:cNvPr>
          <p:cNvSpPr txBox="1">
            <a:spLocks noChangeArrowheads="1"/>
          </p:cNvSpPr>
          <p:nvPr/>
        </p:nvSpPr>
        <p:spPr bwMode="auto">
          <a:xfrm>
            <a:off x="6584950" y="2984500"/>
            <a:ext cx="533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Yes</a:t>
            </a:r>
            <a:endParaRPr lang="en-US" altLang="zh-CN" sz="1600">
              <a:solidFill>
                <a:schemeClr val="bg2"/>
              </a:solidFill>
              <a:latin typeface="Arial" panose="020B0604020202020204" pitchFamily="34" charset="0"/>
            </a:endParaRPr>
          </a:p>
        </p:txBody>
      </p:sp>
      <p:sp>
        <p:nvSpPr>
          <p:cNvPr id="6167" name="Text Box 27">
            <a:extLst>
              <a:ext uri="{FF2B5EF4-FFF2-40B4-BE49-F238E27FC236}">
                <a16:creationId xmlns:a16="http://schemas.microsoft.com/office/drawing/2014/main" id="{977AA057-6E4B-3F49-90A6-E7344E9DC42F}"/>
              </a:ext>
            </a:extLst>
          </p:cNvPr>
          <p:cNvSpPr txBox="1">
            <a:spLocks noChangeArrowheads="1"/>
          </p:cNvSpPr>
          <p:nvPr/>
        </p:nvSpPr>
        <p:spPr bwMode="auto">
          <a:xfrm>
            <a:off x="8450263" y="2984500"/>
            <a:ext cx="4429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No</a:t>
            </a:r>
            <a:endParaRPr lang="en-US" altLang="zh-CN" sz="1600">
              <a:solidFill>
                <a:schemeClr val="bg2"/>
              </a:solidFill>
              <a:latin typeface="Arial" panose="020B0604020202020204" pitchFamily="34" charset="0"/>
            </a:endParaRPr>
          </a:p>
        </p:txBody>
      </p:sp>
      <p:sp>
        <p:nvSpPr>
          <p:cNvPr id="6168" name="Text Box 28">
            <a:extLst>
              <a:ext uri="{FF2B5EF4-FFF2-40B4-BE49-F238E27FC236}">
                <a16:creationId xmlns:a16="http://schemas.microsoft.com/office/drawing/2014/main" id="{85878B3A-C926-B844-8358-300F8A4721C8}"/>
              </a:ext>
            </a:extLst>
          </p:cNvPr>
          <p:cNvSpPr txBox="1">
            <a:spLocks noChangeArrowheads="1"/>
          </p:cNvSpPr>
          <p:nvPr/>
        </p:nvSpPr>
        <p:spPr bwMode="auto">
          <a:xfrm>
            <a:off x="9432926" y="3749675"/>
            <a:ext cx="930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Married</a:t>
            </a:r>
            <a:r>
              <a:rPr lang="en-US" altLang="zh-CN" sz="1600">
                <a:solidFill>
                  <a:schemeClr val="bg2"/>
                </a:solidFill>
                <a:latin typeface="Arial" panose="020B0604020202020204" pitchFamily="34" charset="0"/>
              </a:rPr>
              <a:t> </a:t>
            </a:r>
          </a:p>
        </p:txBody>
      </p:sp>
      <p:sp>
        <p:nvSpPr>
          <p:cNvPr id="6169" name="Text Box 29">
            <a:extLst>
              <a:ext uri="{FF2B5EF4-FFF2-40B4-BE49-F238E27FC236}">
                <a16:creationId xmlns:a16="http://schemas.microsoft.com/office/drawing/2014/main" id="{BCE710F7-983B-904F-884D-C3BEFE796B50}"/>
              </a:ext>
            </a:extLst>
          </p:cNvPr>
          <p:cNvSpPr txBox="1">
            <a:spLocks noChangeArrowheads="1"/>
          </p:cNvSpPr>
          <p:nvPr/>
        </p:nvSpPr>
        <p:spPr bwMode="auto">
          <a:xfrm>
            <a:off x="7216776" y="3778250"/>
            <a:ext cx="1660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Single, Divorced</a:t>
            </a:r>
            <a:endParaRPr lang="en-US" altLang="zh-CN" sz="1600">
              <a:solidFill>
                <a:schemeClr val="bg2"/>
              </a:solidFill>
              <a:latin typeface="Arial" panose="020B0604020202020204" pitchFamily="34" charset="0"/>
            </a:endParaRPr>
          </a:p>
        </p:txBody>
      </p:sp>
      <p:sp>
        <p:nvSpPr>
          <p:cNvPr id="6170" name="Text Box 30">
            <a:extLst>
              <a:ext uri="{FF2B5EF4-FFF2-40B4-BE49-F238E27FC236}">
                <a16:creationId xmlns:a16="http://schemas.microsoft.com/office/drawing/2014/main" id="{79A23CF5-7204-EE42-86F5-6C4FBE4AC49A}"/>
              </a:ext>
            </a:extLst>
          </p:cNvPr>
          <p:cNvSpPr txBox="1">
            <a:spLocks noChangeArrowheads="1"/>
          </p:cNvSpPr>
          <p:nvPr/>
        </p:nvSpPr>
        <p:spPr bwMode="auto">
          <a:xfrm>
            <a:off x="6837364" y="4570413"/>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&lt; 80K</a:t>
            </a:r>
            <a:endParaRPr lang="en-US" altLang="zh-CN" sz="1600">
              <a:solidFill>
                <a:schemeClr val="bg2"/>
              </a:solidFill>
              <a:latin typeface="Arial" panose="020B0604020202020204" pitchFamily="34" charset="0"/>
            </a:endParaRPr>
          </a:p>
        </p:txBody>
      </p:sp>
      <p:sp>
        <p:nvSpPr>
          <p:cNvPr id="6171" name="Text Box 31">
            <a:extLst>
              <a:ext uri="{FF2B5EF4-FFF2-40B4-BE49-F238E27FC236}">
                <a16:creationId xmlns:a16="http://schemas.microsoft.com/office/drawing/2014/main" id="{F9660CA6-C908-D542-8D98-210A5D73AE6D}"/>
              </a:ext>
            </a:extLst>
          </p:cNvPr>
          <p:cNvSpPr txBox="1">
            <a:spLocks noChangeArrowheads="1"/>
          </p:cNvSpPr>
          <p:nvPr/>
        </p:nvSpPr>
        <p:spPr bwMode="auto">
          <a:xfrm>
            <a:off x="8612189" y="4570413"/>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&gt; 80K</a:t>
            </a:r>
            <a:endParaRPr lang="en-US" altLang="zh-CN" sz="1600">
              <a:solidFill>
                <a:schemeClr val="bg2"/>
              </a:solidFill>
              <a:latin typeface="Arial" panose="020B0604020202020204" pitchFamily="34" charset="0"/>
            </a:endParaRPr>
          </a:p>
        </p:txBody>
      </p:sp>
      <p:sp>
        <p:nvSpPr>
          <p:cNvPr id="6172" name="Text Box 32">
            <a:extLst>
              <a:ext uri="{FF2B5EF4-FFF2-40B4-BE49-F238E27FC236}">
                <a16:creationId xmlns:a16="http://schemas.microsoft.com/office/drawing/2014/main" id="{9BDF300C-3114-DB4F-9F5F-2B7F803FFE39}"/>
              </a:ext>
            </a:extLst>
          </p:cNvPr>
          <p:cNvSpPr txBox="1">
            <a:spLocks noChangeArrowheads="1"/>
          </p:cNvSpPr>
          <p:nvPr/>
        </p:nvSpPr>
        <p:spPr bwMode="auto">
          <a:xfrm>
            <a:off x="7951788" y="1766888"/>
            <a:ext cx="2241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b="1" i="1">
                <a:solidFill>
                  <a:srgbClr val="FF0000"/>
                </a:solidFill>
                <a:latin typeface="Arial" panose="020B0604020202020204" pitchFamily="34" charset="0"/>
              </a:rPr>
              <a:t>Splitting Attributes</a:t>
            </a:r>
          </a:p>
        </p:txBody>
      </p:sp>
      <p:sp>
        <p:nvSpPr>
          <p:cNvPr id="6173" name="Line 33">
            <a:extLst>
              <a:ext uri="{FF2B5EF4-FFF2-40B4-BE49-F238E27FC236}">
                <a16:creationId xmlns:a16="http://schemas.microsoft.com/office/drawing/2014/main" id="{BC0D3F6B-D8B6-3747-B560-55873B049EDA}"/>
              </a:ext>
            </a:extLst>
          </p:cNvPr>
          <p:cNvSpPr>
            <a:spLocks noChangeShapeType="1"/>
          </p:cNvSpPr>
          <p:nvPr/>
        </p:nvSpPr>
        <p:spPr bwMode="auto">
          <a:xfrm flipH="1">
            <a:off x="8329614" y="2147889"/>
            <a:ext cx="536575" cy="534987"/>
          </a:xfrm>
          <a:prstGeom prst="line">
            <a:avLst/>
          </a:prstGeom>
          <a:noFill/>
          <a:ln w="158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74" name="AutoShape 34">
            <a:extLst>
              <a:ext uri="{FF2B5EF4-FFF2-40B4-BE49-F238E27FC236}">
                <a16:creationId xmlns:a16="http://schemas.microsoft.com/office/drawing/2014/main" id="{4CB50851-592A-2B46-BFCA-6A3ED32F6644}"/>
              </a:ext>
            </a:extLst>
          </p:cNvPr>
          <p:cNvSpPr>
            <a:spLocks noChangeArrowheads="1"/>
          </p:cNvSpPr>
          <p:nvPr/>
        </p:nvSpPr>
        <p:spPr bwMode="auto">
          <a:xfrm>
            <a:off x="5334000" y="3810000"/>
            <a:ext cx="914400" cy="293688"/>
          </a:xfrm>
          <a:prstGeom prst="rightArrow">
            <a:avLst>
              <a:gd name="adj1" fmla="val 50000"/>
              <a:gd name="adj2" fmla="val 77838"/>
            </a:avLst>
          </a:prstGeom>
          <a:solidFill>
            <a:srgbClr val="CC0000"/>
          </a:solidFill>
          <a:ln w="12700">
            <a:solidFill>
              <a:srgbClr val="CC0000"/>
            </a:solidFill>
            <a:miter lim="800000"/>
            <a:headEnd/>
            <a:tailEnd/>
          </a:ln>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6175" name="Line 35">
            <a:extLst>
              <a:ext uri="{FF2B5EF4-FFF2-40B4-BE49-F238E27FC236}">
                <a16:creationId xmlns:a16="http://schemas.microsoft.com/office/drawing/2014/main" id="{C2DDE4A1-92D1-4842-92FA-DEB9D5502A41}"/>
              </a:ext>
            </a:extLst>
          </p:cNvPr>
          <p:cNvSpPr>
            <a:spLocks noChangeShapeType="1"/>
          </p:cNvSpPr>
          <p:nvPr/>
        </p:nvSpPr>
        <p:spPr bwMode="auto">
          <a:xfrm>
            <a:off x="8942388" y="2147889"/>
            <a:ext cx="76200" cy="1144587"/>
          </a:xfrm>
          <a:prstGeom prst="line">
            <a:avLst/>
          </a:prstGeom>
          <a:noFill/>
          <a:ln w="158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76" name="Text Box 36">
            <a:extLst>
              <a:ext uri="{FF2B5EF4-FFF2-40B4-BE49-F238E27FC236}">
                <a16:creationId xmlns:a16="http://schemas.microsoft.com/office/drawing/2014/main" id="{9E1F9EF6-7D2A-534C-8578-65F959CB3A10}"/>
              </a:ext>
            </a:extLst>
          </p:cNvPr>
          <p:cNvSpPr txBox="1">
            <a:spLocks noChangeArrowheads="1"/>
          </p:cNvSpPr>
          <p:nvPr/>
        </p:nvSpPr>
        <p:spPr bwMode="auto">
          <a:xfrm>
            <a:off x="2286000" y="5867400"/>
            <a:ext cx="2514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lnSpc>
                <a:spcPct val="80000"/>
              </a:lnSpc>
              <a:spcBef>
                <a:spcPct val="20000"/>
              </a:spcBef>
              <a:buClr>
                <a:schemeClr val="accent2"/>
              </a:buClr>
              <a:buSzPct val="75000"/>
              <a:buFont typeface="Monotype Sorts" pitchFamily="2" charset="2"/>
              <a:buNone/>
            </a:pPr>
            <a:r>
              <a:rPr lang="en-US" altLang="zh-CN" sz="2000" b="1">
                <a:solidFill>
                  <a:schemeClr val="tx2"/>
                </a:solidFill>
                <a:latin typeface="Arial" panose="020B0604020202020204" pitchFamily="34" charset="0"/>
              </a:rPr>
              <a:t>Training Data</a:t>
            </a:r>
            <a:endParaRPr lang="en-US" altLang="zh-CN" sz="2000">
              <a:solidFill>
                <a:schemeClr val="bg2"/>
              </a:solidFill>
              <a:latin typeface="Arial" panose="020B0604020202020204" pitchFamily="34" charset="0"/>
            </a:endParaRPr>
          </a:p>
        </p:txBody>
      </p:sp>
      <p:sp>
        <p:nvSpPr>
          <p:cNvPr id="6177" name="Text Box 37">
            <a:extLst>
              <a:ext uri="{FF2B5EF4-FFF2-40B4-BE49-F238E27FC236}">
                <a16:creationId xmlns:a16="http://schemas.microsoft.com/office/drawing/2014/main" id="{79AA42ED-33B7-024F-B825-3E174C244828}"/>
              </a:ext>
            </a:extLst>
          </p:cNvPr>
          <p:cNvSpPr txBox="1">
            <a:spLocks noChangeArrowheads="1"/>
          </p:cNvSpPr>
          <p:nvPr/>
        </p:nvSpPr>
        <p:spPr bwMode="auto">
          <a:xfrm>
            <a:off x="6553200" y="5835650"/>
            <a:ext cx="3124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lnSpc>
                <a:spcPct val="80000"/>
              </a:lnSpc>
              <a:spcBef>
                <a:spcPct val="20000"/>
              </a:spcBef>
              <a:buClr>
                <a:schemeClr val="accent2"/>
              </a:buClr>
              <a:buSzPct val="75000"/>
              <a:buFont typeface="Monotype Sorts" pitchFamily="2" charset="2"/>
              <a:buNone/>
            </a:pPr>
            <a:r>
              <a:rPr lang="en-US" altLang="zh-CN" sz="2000" b="1">
                <a:solidFill>
                  <a:schemeClr val="tx2"/>
                </a:solidFill>
                <a:latin typeface="Arial" panose="020B0604020202020204" pitchFamily="34" charset="0"/>
              </a:rPr>
              <a:t>Model:  Decision Tree</a:t>
            </a:r>
            <a:endParaRPr lang="en-US" altLang="zh-CN" sz="2000">
              <a:solidFill>
                <a:schemeClr val="bg2"/>
              </a:solidFill>
              <a:latin typeface="Arial" panose="020B0604020202020204" pitchFamily="34" charset="0"/>
            </a:endParaRPr>
          </a:p>
        </p:txBody>
      </p:sp>
    </p:spTree>
    <p:extLst>
      <p:ext uri="{BB962C8B-B14F-4D97-AF65-F5344CB8AC3E}">
        <p14:creationId xmlns:p14="http://schemas.microsoft.com/office/powerpoint/2010/main" val="2206910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a:extLst>
              <a:ext uri="{FF2B5EF4-FFF2-40B4-BE49-F238E27FC236}">
                <a16:creationId xmlns:a16="http://schemas.microsoft.com/office/drawing/2014/main" id="{F396BA20-F0A2-F145-9248-528D2DF4AEFB}"/>
              </a:ext>
            </a:extLst>
          </p:cNvPr>
          <p:cNvSpPr>
            <a:spLocks noGrp="1" noChangeArrowheads="1"/>
          </p:cNvSpPr>
          <p:nvPr>
            <p:ph type="title"/>
          </p:nvPr>
        </p:nvSpPr>
        <p:spPr/>
        <p:txBody>
          <a:bodyPr/>
          <a:lstStyle/>
          <a:p>
            <a:pPr eaLnBrk="1" hangingPunct="1"/>
            <a:r>
              <a:rPr lang="en-US" altLang="zh-CN">
                <a:ea typeface="宋体" panose="02010600030101010101" pitchFamily="2" charset="-122"/>
              </a:rPr>
              <a:t>Another Example of Decision Tree</a:t>
            </a:r>
          </a:p>
        </p:txBody>
      </p:sp>
      <p:graphicFrame>
        <p:nvGraphicFramePr>
          <p:cNvPr id="7170" name="Object 3">
            <a:extLst>
              <a:ext uri="{FF2B5EF4-FFF2-40B4-BE49-F238E27FC236}">
                <a16:creationId xmlns:a16="http://schemas.microsoft.com/office/drawing/2014/main" id="{5DC0DC83-00D1-9942-803A-C32B6E7177CA}"/>
              </a:ext>
            </a:extLst>
          </p:cNvPr>
          <p:cNvGraphicFramePr>
            <a:graphicFrameLocks noChangeAspect="1"/>
          </p:cNvGraphicFramePr>
          <p:nvPr/>
        </p:nvGraphicFramePr>
        <p:xfrm>
          <a:off x="1981201" y="2133601"/>
          <a:ext cx="3565525" cy="3687763"/>
        </p:xfrm>
        <a:graphic>
          <a:graphicData uri="http://schemas.openxmlformats.org/presentationml/2006/ole">
            <mc:AlternateContent xmlns:mc="http://schemas.openxmlformats.org/markup-compatibility/2006">
              <mc:Choice xmlns:v="urn:schemas-microsoft-com:vml" Requires="v">
                <p:oleObj spid="_x0000_s16386" name="Document" r:id="rId3" imgW="16205200" imgH="17335500" progId="Word.Document.8">
                  <p:embed/>
                </p:oleObj>
              </mc:Choice>
              <mc:Fallback>
                <p:oleObj name="Document" r:id="rId3" imgW="16205200" imgH="17335500" progId="Word.Document.8">
                  <p:embed/>
                  <p:pic>
                    <p:nvPicPr>
                      <p:cNvPr id="7170" name="Object 3">
                        <a:extLst>
                          <a:ext uri="{FF2B5EF4-FFF2-40B4-BE49-F238E27FC236}">
                            <a16:creationId xmlns:a16="http://schemas.microsoft.com/office/drawing/2014/main" id="{5DC0DC83-00D1-9942-803A-C32B6E7177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1" y="2133601"/>
                        <a:ext cx="3565525" cy="3687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2" name="Text Box 4">
            <a:extLst>
              <a:ext uri="{FF2B5EF4-FFF2-40B4-BE49-F238E27FC236}">
                <a16:creationId xmlns:a16="http://schemas.microsoft.com/office/drawing/2014/main" id="{D7F15D99-07D2-D942-A86B-25EF1432E283}"/>
              </a:ext>
            </a:extLst>
          </p:cNvPr>
          <p:cNvSpPr txBox="1">
            <a:spLocks noChangeArrowheads="1"/>
          </p:cNvSpPr>
          <p:nvPr/>
        </p:nvSpPr>
        <p:spPr bwMode="auto">
          <a:xfrm rot="19183191">
            <a:off x="2590800" y="1509713"/>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006600"/>
                </a:solidFill>
                <a:latin typeface="Arial" panose="020B0604020202020204" pitchFamily="34" charset="0"/>
              </a:rPr>
              <a:t>categorical</a:t>
            </a:r>
            <a:endParaRPr lang="en-US" altLang="zh-CN" sz="1600" b="1">
              <a:solidFill>
                <a:schemeClr val="bg2"/>
              </a:solidFill>
              <a:latin typeface="Arial" panose="020B0604020202020204" pitchFamily="34" charset="0"/>
            </a:endParaRPr>
          </a:p>
        </p:txBody>
      </p:sp>
      <p:sp>
        <p:nvSpPr>
          <p:cNvPr id="7173" name="Text Box 5">
            <a:extLst>
              <a:ext uri="{FF2B5EF4-FFF2-40B4-BE49-F238E27FC236}">
                <a16:creationId xmlns:a16="http://schemas.microsoft.com/office/drawing/2014/main" id="{058FC250-9721-4E4A-A210-ACEF98B9F27B}"/>
              </a:ext>
            </a:extLst>
          </p:cNvPr>
          <p:cNvSpPr txBox="1">
            <a:spLocks noChangeArrowheads="1"/>
          </p:cNvSpPr>
          <p:nvPr/>
        </p:nvSpPr>
        <p:spPr bwMode="auto">
          <a:xfrm rot="19183191">
            <a:off x="3276600" y="1509713"/>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006600"/>
                </a:solidFill>
                <a:latin typeface="Arial" panose="020B0604020202020204" pitchFamily="34" charset="0"/>
              </a:rPr>
              <a:t>categorical</a:t>
            </a:r>
            <a:endParaRPr lang="en-US" altLang="zh-CN" sz="1600" b="1">
              <a:solidFill>
                <a:schemeClr val="bg2"/>
              </a:solidFill>
              <a:latin typeface="Arial" panose="020B0604020202020204" pitchFamily="34" charset="0"/>
            </a:endParaRPr>
          </a:p>
        </p:txBody>
      </p:sp>
      <p:sp>
        <p:nvSpPr>
          <p:cNvPr id="7174" name="Text Box 6">
            <a:extLst>
              <a:ext uri="{FF2B5EF4-FFF2-40B4-BE49-F238E27FC236}">
                <a16:creationId xmlns:a16="http://schemas.microsoft.com/office/drawing/2014/main" id="{D3340CE3-6BAF-F641-9969-6128818B1BAB}"/>
              </a:ext>
            </a:extLst>
          </p:cNvPr>
          <p:cNvSpPr txBox="1">
            <a:spLocks noChangeArrowheads="1"/>
          </p:cNvSpPr>
          <p:nvPr/>
        </p:nvSpPr>
        <p:spPr bwMode="auto">
          <a:xfrm rot="19183191">
            <a:off x="4114800" y="1509713"/>
            <a:ext cx="12779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006600"/>
                </a:solidFill>
                <a:latin typeface="Arial" panose="020B0604020202020204" pitchFamily="34" charset="0"/>
              </a:rPr>
              <a:t>continuous</a:t>
            </a:r>
            <a:endParaRPr lang="en-US" altLang="zh-CN" sz="1600" b="1">
              <a:solidFill>
                <a:schemeClr val="bg2"/>
              </a:solidFill>
              <a:latin typeface="Arial" panose="020B0604020202020204" pitchFamily="34" charset="0"/>
            </a:endParaRPr>
          </a:p>
        </p:txBody>
      </p:sp>
      <p:sp>
        <p:nvSpPr>
          <p:cNvPr id="7175" name="Text Box 7">
            <a:extLst>
              <a:ext uri="{FF2B5EF4-FFF2-40B4-BE49-F238E27FC236}">
                <a16:creationId xmlns:a16="http://schemas.microsoft.com/office/drawing/2014/main" id="{AA7D5899-C035-A64F-B77F-36E3C58F190C}"/>
              </a:ext>
            </a:extLst>
          </p:cNvPr>
          <p:cNvSpPr txBox="1">
            <a:spLocks noChangeArrowheads="1"/>
          </p:cNvSpPr>
          <p:nvPr/>
        </p:nvSpPr>
        <p:spPr bwMode="auto">
          <a:xfrm rot="19183191">
            <a:off x="4876800" y="1662113"/>
            <a:ext cx="692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006600"/>
                </a:solidFill>
                <a:latin typeface="Arial" panose="020B0604020202020204" pitchFamily="34" charset="0"/>
              </a:rPr>
              <a:t>class</a:t>
            </a:r>
            <a:endParaRPr lang="en-US" altLang="zh-CN" sz="1600" b="1">
              <a:solidFill>
                <a:schemeClr val="bg2"/>
              </a:solidFill>
              <a:latin typeface="Arial" panose="020B0604020202020204" pitchFamily="34" charset="0"/>
            </a:endParaRPr>
          </a:p>
        </p:txBody>
      </p:sp>
      <p:sp>
        <p:nvSpPr>
          <p:cNvPr id="7176" name="Line 8">
            <a:extLst>
              <a:ext uri="{FF2B5EF4-FFF2-40B4-BE49-F238E27FC236}">
                <a16:creationId xmlns:a16="http://schemas.microsoft.com/office/drawing/2014/main" id="{CD9E4D2F-4A38-A74B-85BE-6FD3A636253A}"/>
              </a:ext>
            </a:extLst>
          </p:cNvPr>
          <p:cNvSpPr>
            <a:spLocks noChangeShapeType="1"/>
          </p:cNvSpPr>
          <p:nvPr/>
        </p:nvSpPr>
        <p:spPr bwMode="auto">
          <a:xfrm>
            <a:off x="9529764" y="3497263"/>
            <a:ext cx="242887" cy="52705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77" name="Line 9">
            <a:extLst>
              <a:ext uri="{FF2B5EF4-FFF2-40B4-BE49-F238E27FC236}">
                <a16:creationId xmlns:a16="http://schemas.microsoft.com/office/drawing/2014/main" id="{9A32AE82-3BEB-0649-B9CE-6C208BED570F}"/>
              </a:ext>
            </a:extLst>
          </p:cNvPr>
          <p:cNvSpPr>
            <a:spLocks noChangeShapeType="1"/>
          </p:cNvSpPr>
          <p:nvPr/>
        </p:nvSpPr>
        <p:spPr bwMode="auto">
          <a:xfrm flipH="1">
            <a:off x="8399463" y="3497263"/>
            <a:ext cx="323850" cy="52705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78" name="Line 10">
            <a:extLst>
              <a:ext uri="{FF2B5EF4-FFF2-40B4-BE49-F238E27FC236}">
                <a16:creationId xmlns:a16="http://schemas.microsoft.com/office/drawing/2014/main" id="{76FBC803-A9E3-1D48-808B-801F33F7DFA2}"/>
              </a:ext>
            </a:extLst>
          </p:cNvPr>
          <p:cNvSpPr>
            <a:spLocks noChangeShapeType="1"/>
          </p:cNvSpPr>
          <p:nvPr/>
        </p:nvSpPr>
        <p:spPr bwMode="auto">
          <a:xfrm flipH="1">
            <a:off x="7405689" y="2733675"/>
            <a:ext cx="403225" cy="52863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79" name="Line 11">
            <a:extLst>
              <a:ext uri="{FF2B5EF4-FFF2-40B4-BE49-F238E27FC236}">
                <a16:creationId xmlns:a16="http://schemas.microsoft.com/office/drawing/2014/main" id="{638EB0A2-4B2C-EB44-B558-E8B96836AF99}"/>
              </a:ext>
            </a:extLst>
          </p:cNvPr>
          <p:cNvSpPr>
            <a:spLocks noChangeShapeType="1"/>
          </p:cNvSpPr>
          <p:nvPr/>
        </p:nvSpPr>
        <p:spPr bwMode="auto">
          <a:xfrm>
            <a:off x="8616950" y="2733675"/>
            <a:ext cx="484188" cy="52863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0" name="Line 12">
            <a:extLst>
              <a:ext uri="{FF2B5EF4-FFF2-40B4-BE49-F238E27FC236}">
                <a16:creationId xmlns:a16="http://schemas.microsoft.com/office/drawing/2014/main" id="{A376C154-C183-9745-96C7-6B2672D1BE9B}"/>
              </a:ext>
            </a:extLst>
          </p:cNvPr>
          <p:cNvSpPr>
            <a:spLocks noChangeShapeType="1"/>
          </p:cNvSpPr>
          <p:nvPr/>
        </p:nvSpPr>
        <p:spPr bwMode="auto">
          <a:xfrm>
            <a:off x="7567613" y="2006600"/>
            <a:ext cx="565150" cy="46355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1" name="Line 13">
            <a:extLst>
              <a:ext uri="{FF2B5EF4-FFF2-40B4-BE49-F238E27FC236}">
                <a16:creationId xmlns:a16="http://schemas.microsoft.com/office/drawing/2014/main" id="{17123C42-F6B3-BE4D-A710-6A7E6790AF5C}"/>
              </a:ext>
            </a:extLst>
          </p:cNvPr>
          <p:cNvSpPr>
            <a:spLocks noChangeShapeType="1"/>
          </p:cNvSpPr>
          <p:nvPr/>
        </p:nvSpPr>
        <p:spPr bwMode="auto">
          <a:xfrm flipH="1">
            <a:off x="6194425" y="2006600"/>
            <a:ext cx="565150" cy="46355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2" name="Text Box 14">
            <a:extLst>
              <a:ext uri="{FF2B5EF4-FFF2-40B4-BE49-F238E27FC236}">
                <a16:creationId xmlns:a16="http://schemas.microsoft.com/office/drawing/2014/main" id="{745F5E18-5105-5F47-A329-F5C1BE5618A7}"/>
              </a:ext>
            </a:extLst>
          </p:cNvPr>
          <p:cNvSpPr txBox="1">
            <a:spLocks noChangeArrowheads="1"/>
          </p:cNvSpPr>
          <p:nvPr/>
        </p:nvSpPr>
        <p:spPr bwMode="auto">
          <a:xfrm>
            <a:off x="6711951" y="1743075"/>
            <a:ext cx="936625" cy="349250"/>
          </a:xfrm>
          <a:prstGeom prst="rect">
            <a:avLst/>
          </a:prstGeom>
          <a:solidFill>
            <a:srgbClr val="FFFF00"/>
          </a:solidFill>
          <a:ln w="12700">
            <a:solidFill>
              <a:srgbClr val="0000FF"/>
            </a:solidFill>
            <a:miter lim="800000"/>
            <a:headEnd/>
            <a:tailEnd/>
          </a:ln>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2D1993"/>
                </a:solidFill>
                <a:latin typeface="Arial" panose="020B0604020202020204" pitchFamily="34" charset="0"/>
              </a:rPr>
              <a:t>MarSt</a:t>
            </a:r>
            <a:endParaRPr lang="en-US" altLang="zh-CN" sz="1600">
              <a:solidFill>
                <a:schemeClr val="bg2"/>
              </a:solidFill>
              <a:latin typeface="Arial" panose="020B0604020202020204" pitchFamily="34" charset="0"/>
            </a:endParaRPr>
          </a:p>
        </p:txBody>
      </p:sp>
      <p:sp>
        <p:nvSpPr>
          <p:cNvPr id="7183" name="Text Box 15">
            <a:extLst>
              <a:ext uri="{FF2B5EF4-FFF2-40B4-BE49-F238E27FC236}">
                <a16:creationId xmlns:a16="http://schemas.microsoft.com/office/drawing/2014/main" id="{4FF7564D-79A1-614F-AC36-AD2B03248A99}"/>
              </a:ext>
            </a:extLst>
          </p:cNvPr>
          <p:cNvSpPr txBox="1">
            <a:spLocks noChangeArrowheads="1"/>
          </p:cNvSpPr>
          <p:nvPr/>
        </p:nvSpPr>
        <p:spPr bwMode="auto">
          <a:xfrm>
            <a:off x="7727950" y="2470150"/>
            <a:ext cx="935038" cy="349250"/>
          </a:xfrm>
          <a:prstGeom prst="rect">
            <a:avLst/>
          </a:prstGeom>
          <a:solidFill>
            <a:srgbClr val="FFFF00"/>
          </a:solidFill>
          <a:ln w="12700">
            <a:solidFill>
              <a:srgbClr val="0000FF"/>
            </a:solidFill>
            <a:miter lim="800000"/>
            <a:headEnd/>
            <a:tailEnd/>
          </a:ln>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2D1993"/>
                </a:solidFill>
                <a:latin typeface="Arial" panose="020B0604020202020204" pitchFamily="34" charset="0"/>
              </a:rPr>
              <a:t>Refund</a:t>
            </a:r>
            <a:endParaRPr lang="en-US" altLang="zh-CN" sz="1600">
              <a:solidFill>
                <a:schemeClr val="bg2"/>
              </a:solidFill>
              <a:latin typeface="Arial" panose="020B0604020202020204" pitchFamily="34" charset="0"/>
            </a:endParaRPr>
          </a:p>
        </p:txBody>
      </p:sp>
      <p:sp>
        <p:nvSpPr>
          <p:cNvPr id="7184" name="Text Box 16">
            <a:extLst>
              <a:ext uri="{FF2B5EF4-FFF2-40B4-BE49-F238E27FC236}">
                <a16:creationId xmlns:a16="http://schemas.microsoft.com/office/drawing/2014/main" id="{941D7963-9FCD-354D-9788-DEEE47421535}"/>
              </a:ext>
            </a:extLst>
          </p:cNvPr>
          <p:cNvSpPr txBox="1">
            <a:spLocks noChangeArrowheads="1"/>
          </p:cNvSpPr>
          <p:nvPr/>
        </p:nvSpPr>
        <p:spPr bwMode="auto">
          <a:xfrm>
            <a:off x="8642351" y="3232150"/>
            <a:ext cx="968375" cy="349250"/>
          </a:xfrm>
          <a:prstGeom prst="rect">
            <a:avLst/>
          </a:prstGeom>
          <a:solidFill>
            <a:srgbClr val="FFFF00"/>
          </a:solidFill>
          <a:ln w="12700">
            <a:solidFill>
              <a:srgbClr val="0000FF"/>
            </a:solidFill>
            <a:miter lim="800000"/>
            <a:headEnd/>
            <a:tailEnd/>
          </a:ln>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2D1993"/>
                </a:solidFill>
                <a:latin typeface="Arial" panose="020B0604020202020204" pitchFamily="34" charset="0"/>
              </a:rPr>
              <a:t>TaxInc</a:t>
            </a:r>
            <a:endParaRPr lang="en-US" altLang="zh-CN" sz="1600">
              <a:solidFill>
                <a:schemeClr val="bg2"/>
              </a:solidFill>
              <a:latin typeface="Arial" panose="020B0604020202020204" pitchFamily="34" charset="0"/>
            </a:endParaRPr>
          </a:p>
        </p:txBody>
      </p:sp>
      <p:sp>
        <p:nvSpPr>
          <p:cNvPr id="7185" name="AutoShape 17">
            <a:extLst>
              <a:ext uri="{FF2B5EF4-FFF2-40B4-BE49-F238E27FC236}">
                <a16:creationId xmlns:a16="http://schemas.microsoft.com/office/drawing/2014/main" id="{0A41ABD8-84F7-614B-A324-52CA505A407B}"/>
              </a:ext>
            </a:extLst>
          </p:cNvPr>
          <p:cNvSpPr>
            <a:spLocks noChangeArrowheads="1"/>
          </p:cNvSpPr>
          <p:nvPr/>
        </p:nvSpPr>
        <p:spPr bwMode="auto">
          <a:xfrm>
            <a:off x="9569451" y="4021138"/>
            <a:ext cx="627063" cy="366712"/>
          </a:xfrm>
          <a:prstGeom prst="roundRect">
            <a:avLst>
              <a:gd name="adj" fmla="val 16769"/>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7186" name="Text Box 18">
            <a:extLst>
              <a:ext uri="{FF2B5EF4-FFF2-40B4-BE49-F238E27FC236}">
                <a16:creationId xmlns:a16="http://schemas.microsoft.com/office/drawing/2014/main" id="{2857BF23-CC8A-9840-BC89-13F4B0B5F3F4}"/>
              </a:ext>
            </a:extLst>
          </p:cNvPr>
          <p:cNvSpPr txBox="1">
            <a:spLocks noChangeArrowheads="1"/>
          </p:cNvSpPr>
          <p:nvPr/>
        </p:nvSpPr>
        <p:spPr bwMode="auto">
          <a:xfrm>
            <a:off x="9493250" y="4021138"/>
            <a:ext cx="68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800000"/>
                </a:solidFill>
                <a:latin typeface="Arial" panose="020B0604020202020204" pitchFamily="34" charset="0"/>
              </a:rPr>
              <a:t>YES</a:t>
            </a:r>
            <a:endParaRPr lang="en-US" altLang="zh-CN" sz="1600">
              <a:solidFill>
                <a:schemeClr val="bg2"/>
              </a:solidFill>
              <a:latin typeface="Arial" panose="020B0604020202020204" pitchFamily="34" charset="0"/>
            </a:endParaRPr>
          </a:p>
        </p:txBody>
      </p:sp>
      <p:sp>
        <p:nvSpPr>
          <p:cNvPr id="7187" name="AutoShape 19">
            <a:extLst>
              <a:ext uri="{FF2B5EF4-FFF2-40B4-BE49-F238E27FC236}">
                <a16:creationId xmlns:a16="http://schemas.microsoft.com/office/drawing/2014/main" id="{F7B2608B-16DF-3141-8D0E-12DC887C408A}"/>
              </a:ext>
            </a:extLst>
          </p:cNvPr>
          <p:cNvSpPr>
            <a:spLocks noChangeArrowheads="1"/>
          </p:cNvSpPr>
          <p:nvPr/>
        </p:nvSpPr>
        <p:spPr bwMode="auto">
          <a:xfrm>
            <a:off x="8077200" y="4038600"/>
            <a:ext cx="654050" cy="363538"/>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7188" name="Text Box 20">
            <a:extLst>
              <a:ext uri="{FF2B5EF4-FFF2-40B4-BE49-F238E27FC236}">
                <a16:creationId xmlns:a16="http://schemas.microsoft.com/office/drawing/2014/main" id="{494B6F2F-144F-0244-B4B7-5C05592D13FE}"/>
              </a:ext>
            </a:extLst>
          </p:cNvPr>
          <p:cNvSpPr txBox="1">
            <a:spLocks noChangeArrowheads="1"/>
          </p:cNvSpPr>
          <p:nvPr/>
        </p:nvSpPr>
        <p:spPr bwMode="auto">
          <a:xfrm>
            <a:off x="8174038" y="4024313"/>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800000"/>
                </a:solidFill>
                <a:latin typeface="Arial" panose="020B0604020202020204" pitchFamily="34" charset="0"/>
              </a:rPr>
              <a:t>NO</a:t>
            </a:r>
            <a:endParaRPr lang="en-US" altLang="zh-CN" sz="1600">
              <a:solidFill>
                <a:schemeClr val="bg2"/>
              </a:solidFill>
              <a:latin typeface="Arial" panose="020B0604020202020204" pitchFamily="34" charset="0"/>
            </a:endParaRPr>
          </a:p>
        </p:txBody>
      </p:sp>
      <p:sp>
        <p:nvSpPr>
          <p:cNvPr id="7189" name="AutoShape 21">
            <a:extLst>
              <a:ext uri="{FF2B5EF4-FFF2-40B4-BE49-F238E27FC236}">
                <a16:creationId xmlns:a16="http://schemas.microsoft.com/office/drawing/2014/main" id="{7D80C3CD-A091-484E-B332-B31908754461}"/>
              </a:ext>
            </a:extLst>
          </p:cNvPr>
          <p:cNvSpPr>
            <a:spLocks noChangeArrowheads="1"/>
          </p:cNvSpPr>
          <p:nvPr/>
        </p:nvSpPr>
        <p:spPr bwMode="auto">
          <a:xfrm>
            <a:off x="5872163" y="2484438"/>
            <a:ext cx="685800" cy="347662"/>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7190" name="Text Box 22">
            <a:extLst>
              <a:ext uri="{FF2B5EF4-FFF2-40B4-BE49-F238E27FC236}">
                <a16:creationId xmlns:a16="http://schemas.microsoft.com/office/drawing/2014/main" id="{32ECC377-CC43-044E-8902-E4AAF4180F10}"/>
              </a:ext>
            </a:extLst>
          </p:cNvPr>
          <p:cNvSpPr txBox="1">
            <a:spLocks noChangeArrowheads="1"/>
          </p:cNvSpPr>
          <p:nvPr/>
        </p:nvSpPr>
        <p:spPr bwMode="auto">
          <a:xfrm>
            <a:off x="5967413" y="2470150"/>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800000"/>
                </a:solidFill>
                <a:latin typeface="Arial" panose="020B0604020202020204" pitchFamily="34" charset="0"/>
              </a:rPr>
              <a:t>NO</a:t>
            </a:r>
            <a:endParaRPr lang="en-US" altLang="zh-CN" sz="1600">
              <a:solidFill>
                <a:srgbClr val="00FFFF"/>
              </a:solidFill>
              <a:latin typeface="Arial" panose="020B0604020202020204" pitchFamily="34" charset="0"/>
            </a:endParaRPr>
          </a:p>
        </p:txBody>
      </p:sp>
      <p:grpSp>
        <p:nvGrpSpPr>
          <p:cNvPr id="7191" name="Group 35">
            <a:extLst>
              <a:ext uri="{FF2B5EF4-FFF2-40B4-BE49-F238E27FC236}">
                <a16:creationId xmlns:a16="http://schemas.microsoft.com/office/drawing/2014/main" id="{736F5DDF-BC75-3244-B32F-AEA0CDD6B5CE}"/>
              </a:ext>
            </a:extLst>
          </p:cNvPr>
          <p:cNvGrpSpPr>
            <a:grpSpLocks/>
          </p:cNvGrpSpPr>
          <p:nvPr/>
        </p:nvGrpSpPr>
        <p:grpSpPr bwMode="auto">
          <a:xfrm>
            <a:off x="7118350" y="3232150"/>
            <a:ext cx="685800" cy="381000"/>
            <a:chOff x="4927" y="2340"/>
            <a:chExt cx="432" cy="240"/>
          </a:xfrm>
        </p:grpSpPr>
        <p:sp>
          <p:nvSpPr>
            <p:cNvPr id="7199" name="AutoShape 23">
              <a:extLst>
                <a:ext uri="{FF2B5EF4-FFF2-40B4-BE49-F238E27FC236}">
                  <a16:creationId xmlns:a16="http://schemas.microsoft.com/office/drawing/2014/main" id="{05329CD6-FFCF-A042-ABAC-A8CBD88F42BC}"/>
                </a:ext>
              </a:extLst>
            </p:cNvPr>
            <p:cNvSpPr>
              <a:spLocks noChangeArrowheads="1"/>
            </p:cNvSpPr>
            <p:nvPr/>
          </p:nvSpPr>
          <p:spPr bwMode="auto">
            <a:xfrm>
              <a:off x="4927" y="2340"/>
              <a:ext cx="432" cy="240"/>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7200" name="Text Box 24">
              <a:extLst>
                <a:ext uri="{FF2B5EF4-FFF2-40B4-BE49-F238E27FC236}">
                  <a16:creationId xmlns:a16="http://schemas.microsoft.com/office/drawing/2014/main" id="{D1707A7E-270C-4D4C-920A-D4F186F3F972}"/>
                </a:ext>
              </a:extLst>
            </p:cNvPr>
            <p:cNvSpPr txBox="1">
              <a:spLocks noChangeArrowheads="1"/>
            </p:cNvSpPr>
            <p:nvPr/>
          </p:nvSpPr>
          <p:spPr bwMode="auto">
            <a:xfrm>
              <a:off x="4975" y="2340"/>
              <a:ext cx="3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800000"/>
                  </a:solidFill>
                  <a:latin typeface="Arial" panose="020B0604020202020204" pitchFamily="34" charset="0"/>
                </a:rPr>
                <a:t>NO</a:t>
              </a:r>
              <a:endParaRPr lang="en-US" altLang="zh-CN" sz="1600">
                <a:solidFill>
                  <a:schemeClr val="bg2"/>
                </a:solidFill>
                <a:latin typeface="Arial" panose="020B0604020202020204" pitchFamily="34" charset="0"/>
              </a:endParaRPr>
            </a:p>
          </p:txBody>
        </p:sp>
      </p:grpSp>
      <p:sp>
        <p:nvSpPr>
          <p:cNvPr id="7192" name="Text Box 25">
            <a:extLst>
              <a:ext uri="{FF2B5EF4-FFF2-40B4-BE49-F238E27FC236}">
                <a16:creationId xmlns:a16="http://schemas.microsoft.com/office/drawing/2014/main" id="{4B9C0295-0B21-134D-9CD3-D5809D112113}"/>
              </a:ext>
            </a:extLst>
          </p:cNvPr>
          <p:cNvSpPr txBox="1">
            <a:spLocks noChangeArrowheads="1"/>
          </p:cNvSpPr>
          <p:nvPr/>
        </p:nvSpPr>
        <p:spPr bwMode="auto">
          <a:xfrm>
            <a:off x="7042150" y="2774950"/>
            <a:ext cx="533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Yes</a:t>
            </a:r>
            <a:endParaRPr lang="en-US" altLang="zh-CN" sz="1600">
              <a:solidFill>
                <a:schemeClr val="bg2"/>
              </a:solidFill>
              <a:latin typeface="Arial" panose="020B0604020202020204" pitchFamily="34" charset="0"/>
            </a:endParaRPr>
          </a:p>
        </p:txBody>
      </p:sp>
      <p:sp>
        <p:nvSpPr>
          <p:cNvPr id="7193" name="Text Box 26">
            <a:extLst>
              <a:ext uri="{FF2B5EF4-FFF2-40B4-BE49-F238E27FC236}">
                <a16:creationId xmlns:a16="http://schemas.microsoft.com/office/drawing/2014/main" id="{2185833A-37CE-5641-9DCA-D062336D85F5}"/>
              </a:ext>
            </a:extLst>
          </p:cNvPr>
          <p:cNvSpPr txBox="1">
            <a:spLocks noChangeArrowheads="1"/>
          </p:cNvSpPr>
          <p:nvPr/>
        </p:nvSpPr>
        <p:spPr bwMode="auto">
          <a:xfrm>
            <a:off x="8794751" y="2698750"/>
            <a:ext cx="442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No</a:t>
            </a:r>
            <a:endParaRPr lang="en-US" altLang="zh-CN" sz="1600">
              <a:solidFill>
                <a:schemeClr val="bg2"/>
              </a:solidFill>
              <a:latin typeface="Arial" panose="020B0604020202020204" pitchFamily="34" charset="0"/>
            </a:endParaRPr>
          </a:p>
        </p:txBody>
      </p:sp>
      <p:sp>
        <p:nvSpPr>
          <p:cNvPr id="7194" name="Text Box 27">
            <a:extLst>
              <a:ext uri="{FF2B5EF4-FFF2-40B4-BE49-F238E27FC236}">
                <a16:creationId xmlns:a16="http://schemas.microsoft.com/office/drawing/2014/main" id="{B0AB387D-E0E4-FE43-9EA5-E3CA86455776}"/>
              </a:ext>
            </a:extLst>
          </p:cNvPr>
          <p:cNvSpPr txBox="1">
            <a:spLocks noChangeArrowheads="1"/>
          </p:cNvSpPr>
          <p:nvPr/>
        </p:nvSpPr>
        <p:spPr bwMode="auto">
          <a:xfrm>
            <a:off x="5670551" y="1936750"/>
            <a:ext cx="930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Married</a:t>
            </a:r>
            <a:r>
              <a:rPr lang="en-US" altLang="zh-CN" sz="1600">
                <a:solidFill>
                  <a:schemeClr val="bg2"/>
                </a:solidFill>
                <a:latin typeface="Arial" panose="020B0604020202020204" pitchFamily="34" charset="0"/>
              </a:rPr>
              <a:t> </a:t>
            </a:r>
          </a:p>
        </p:txBody>
      </p:sp>
      <p:sp>
        <p:nvSpPr>
          <p:cNvPr id="7195" name="Text Box 28">
            <a:extLst>
              <a:ext uri="{FF2B5EF4-FFF2-40B4-BE49-F238E27FC236}">
                <a16:creationId xmlns:a16="http://schemas.microsoft.com/office/drawing/2014/main" id="{47525614-0628-514E-BEF5-A89115303B3B}"/>
              </a:ext>
            </a:extLst>
          </p:cNvPr>
          <p:cNvSpPr txBox="1">
            <a:spLocks noChangeArrowheads="1"/>
          </p:cNvSpPr>
          <p:nvPr/>
        </p:nvSpPr>
        <p:spPr bwMode="auto">
          <a:xfrm>
            <a:off x="7270750" y="1708151"/>
            <a:ext cx="139858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Single, Divorced</a:t>
            </a:r>
            <a:endParaRPr lang="en-US" altLang="zh-CN" sz="1600">
              <a:solidFill>
                <a:schemeClr val="bg2"/>
              </a:solidFill>
              <a:latin typeface="Arial" panose="020B0604020202020204" pitchFamily="34" charset="0"/>
            </a:endParaRPr>
          </a:p>
        </p:txBody>
      </p:sp>
      <p:sp>
        <p:nvSpPr>
          <p:cNvPr id="7196" name="Text Box 29">
            <a:extLst>
              <a:ext uri="{FF2B5EF4-FFF2-40B4-BE49-F238E27FC236}">
                <a16:creationId xmlns:a16="http://schemas.microsoft.com/office/drawing/2014/main" id="{E1F1874C-8AB6-EC4D-BAD8-3980230B1058}"/>
              </a:ext>
            </a:extLst>
          </p:cNvPr>
          <p:cNvSpPr txBox="1">
            <a:spLocks noChangeArrowheads="1"/>
          </p:cNvSpPr>
          <p:nvPr/>
        </p:nvSpPr>
        <p:spPr bwMode="auto">
          <a:xfrm>
            <a:off x="7877176" y="3562350"/>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&lt; 80K</a:t>
            </a:r>
            <a:endParaRPr lang="en-US" altLang="zh-CN" sz="1600">
              <a:solidFill>
                <a:schemeClr val="bg2"/>
              </a:solidFill>
              <a:latin typeface="Arial" panose="020B0604020202020204" pitchFamily="34" charset="0"/>
            </a:endParaRPr>
          </a:p>
        </p:txBody>
      </p:sp>
      <p:sp>
        <p:nvSpPr>
          <p:cNvPr id="7197" name="Text Box 30">
            <a:extLst>
              <a:ext uri="{FF2B5EF4-FFF2-40B4-BE49-F238E27FC236}">
                <a16:creationId xmlns:a16="http://schemas.microsoft.com/office/drawing/2014/main" id="{BEE1867C-0B38-784B-82C2-2D0BBAD9D6A3}"/>
              </a:ext>
            </a:extLst>
          </p:cNvPr>
          <p:cNvSpPr txBox="1">
            <a:spLocks noChangeArrowheads="1"/>
          </p:cNvSpPr>
          <p:nvPr/>
        </p:nvSpPr>
        <p:spPr bwMode="auto">
          <a:xfrm>
            <a:off x="9652001" y="3562350"/>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&gt; 80K</a:t>
            </a:r>
            <a:endParaRPr lang="en-US" altLang="zh-CN" sz="1600">
              <a:solidFill>
                <a:schemeClr val="bg2"/>
              </a:solidFill>
              <a:latin typeface="Arial" panose="020B0604020202020204" pitchFamily="34" charset="0"/>
            </a:endParaRPr>
          </a:p>
        </p:txBody>
      </p:sp>
      <p:sp>
        <p:nvSpPr>
          <p:cNvPr id="7198" name="Text Box 37">
            <a:extLst>
              <a:ext uri="{FF2B5EF4-FFF2-40B4-BE49-F238E27FC236}">
                <a16:creationId xmlns:a16="http://schemas.microsoft.com/office/drawing/2014/main" id="{4163D1FC-B45F-C248-A5AD-0D76A7EC4E3E}"/>
              </a:ext>
            </a:extLst>
          </p:cNvPr>
          <p:cNvSpPr txBox="1">
            <a:spLocks noChangeArrowheads="1"/>
          </p:cNvSpPr>
          <p:nvPr/>
        </p:nvSpPr>
        <p:spPr bwMode="auto">
          <a:xfrm>
            <a:off x="5867400" y="5029200"/>
            <a:ext cx="4419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b="1">
                <a:solidFill>
                  <a:srgbClr val="CC3300"/>
                </a:solidFill>
                <a:latin typeface="Arial" panose="020B0604020202020204" pitchFamily="34" charset="0"/>
              </a:rPr>
              <a:t>There could be more than one tree that fits the same data!</a:t>
            </a:r>
          </a:p>
        </p:txBody>
      </p:sp>
    </p:spTree>
    <p:extLst>
      <p:ext uri="{BB962C8B-B14F-4D97-AF65-F5344CB8AC3E}">
        <p14:creationId xmlns:p14="http://schemas.microsoft.com/office/powerpoint/2010/main" val="4203270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a:extLst>
              <a:ext uri="{FF2B5EF4-FFF2-40B4-BE49-F238E27FC236}">
                <a16:creationId xmlns:a16="http://schemas.microsoft.com/office/drawing/2014/main" id="{65569D36-F0F6-C543-A2F2-569849F81C0C}"/>
              </a:ext>
            </a:extLst>
          </p:cNvPr>
          <p:cNvSpPr>
            <a:spLocks noGrp="1" noChangeArrowheads="1"/>
          </p:cNvSpPr>
          <p:nvPr>
            <p:ph type="title"/>
          </p:nvPr>
        </p:nvSpPr>
        <p:spPr/>
        <p:txBody>
          <a:bodyPr/>
          <a:lstStyle/>
          <a:p>
            <a:pPr eaLnBrk="1" hangingPunct="1"/>
            <a:r>
              <a:rPr lang="en-US" altLang="zh-CN">
                <a:ea typeface="宋体" panose="02010600030101010101" pitchFamily="2" charset="-122"/>
              </a:rPr>
              <a:t>Decision Tree Classification Task</a:t>
            </a:r>
          </a:p>
        </p:txBody>
      </p:sp>
      <p:graphicFrame>
        <p:nvGraphicFramePr>
          <p:cNvPr id="8194" name="Object 3">
            <a:extLst>
              <a:ext uri="{FF2B5EF4-FFF2-40B4-BE49-F238E27FC236}">
                <a16:creationId xmlns:a16="http://schemas.microsoft.com/office/drawing/2014/main" id="{26D043A9-A541-CE49-9CC7-53208C71F080}"/>
              </a:ext>
            </a:extLst>
          </p:cNvPr>
          <p:cNvGraphicFramePr>
            <a:graphicFrameLocks noGrp="1" noChangeAspect="1"/>
          </p:cNvGraphicFramePr>
          <p:nvPr>
            <p:ph idx="1"/>
          </p:nvPr>
        </p:nvGraphicFramePr>
        <p:xfrm>
          <a:off x="2617788" y="1143000"/>
          <a:ext cx="6951662" cy="5181600"/>
        </p:xfrm>
        <a:graphic>
          <a:graphicData uri="http://schemas.openxmlformats.org/presentationml/2006/ole">
            <mc:AlternateContent xmlns:mc="http://schemas.openxmlformats.org/markup-compatibility/2006">
              <mc:Choice xmlns:v="urn:schemas-microsoft-com:vml" Requires="v">
                <p:oleObj spid="_x0000_s17410" name="Visio" r:id="rId3" imgW="8432800" imgH="6286500" progId="Visio.Drawing.6">
                  <p:embed/>
                </p:oleObj>
              </mc:Choice>
              <mc:Fallback>
                <p:oleObj name="Visio" r:id="rId3" imgW="8432800" imgH="6286500" progId="Visio.Drawing.6">
                  <p:embed/>
                  <p:pic>
                    <p:nvPicPr>
                      <p:cNvPr id="8194" name="Object 3">
                        <a:extLst>
                          <a:ext uri="{FF2B5EF4-FFF2-40B4-BE49-F238E27FC236}">
                            <a16:creationId xmlns:a16="http://schemas.microsoft.com/office/drawing/2014/main" id="{26D043A9-A541-CE49-9CC7-53208C71F080}"/>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7788" y="1143000"/>
                        <a:ext cx="6951662"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6" name="Line 4">
            <a:extLst>
              <a:ext uri="{FF2B5EF4-FFF2-40B4-BE49-F238E27FC236}">
                <a16:creationId xmlns:a16="http://schemas.microsoft.com/office/drawing/2014/main" id="{7FBBED30-C0AF-C141-AAD0-FD8915BAEF44}"/>
              </a:ext>
            </a:extLst>
          </p:cNvPr>
          <p:cNvSpPr>
            <a:spLocks noChangeShapeType="1"/>
          </p:cNvSpPr>
          <p:nvPr/>
        </p:nvSpPr>
        <p:spPr bwMode="auto">
          <a:xfrm flipH="1" flipV="1">
            <a:off x="7543800" y="4724400"/>
            <a:ext cx="0" cy="685800"/>
          </a:xfrm>
          <a:prstGeom prst="line">
            <a:avLst/>
          </a:prstGeom>
          <a:noFill/>
          <a:ln w="635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197" name="Text Box 5">
            <a:extLst>
              <a:ext uri="{FF2B5EF4-FFF2-40B4-BE49-F238E27FC236}">
                <a16:creationId xmlns:a16="http://schemas.microsoft.com/office/drawing/2014/main" id="{29A5DA08-52AF-2C49-A746-2459FDA79080}"/>
              </a:ext>
            </a:extLst>
          </p:cNvPr>
          <p:cNvSpPr txBox="1">
            <a:spLocks noChangeArrowheads="1"/>
          </p:cNvSpPr>
          <p:nvPr/>
        </p:nvSpPr>
        <p:spPr bwMode="auto">
          <a:xfrm>
            <a:off x="8610600" y="4114800"/>
            <a:ext cx="1219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1400" b="1">
                <a:latin typeface="Arial" panose="020B0604020202020204" pitchFamily="34" charset="0"/>
              </a:rPr>
              <a:t>Decision Tree</a:t>
            </a:r>
          </a:p>
        </p:txBody>
      </p:sp>
    </p:spTree>
    <p:extLst>
      <p:ext uri="{BB962C8B-B14F-4D97-AF65-F5344CB8AC3E}">
        <p14:creationId xmlns:p14="http://schemas.microsoft.com/office/powerpoint/2010/main" val="1761523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509D34B7-F931-FC4C-91A2-B6E61C840F12}"/>
              </a:ext>
            </a:extLst>
          </p:cNvPr>
          <p:cNvSpPr>
            <a:spLocks noGrp="1" noChangeArrowheads="1"/>
          </p:cNvSpPr>
          <p:nvPr>
            <p:ph type="title"/>
          </p:nvPr>
        </p:nvSpPr>
        <p:spPr/>
        <p:txBody>
          <a:bodyPr/>
          <a:lstStyle/>
          <a:p>
            <a:pPr eaLnBrk="1" hangingPunct="1"/>
            <a:r>
              <a:rPr lang="en-US" altLang="zh-CN">
                <a:ea typeface="宋体" panose="02010600030101010101" pitchFamily="2" charset="-122"/>
              </a:rPr>
              <a:t>Apply Model to Test Data</a:t>
            </a:r>
          </a:p>
        </p:txBody>
      </p:sp>
      <p:grpSp>
        <p:nvGrpSpPr>
          <p:cNvPr id="9220" name="Group 3">
            <a:extLst>
              <a:ext uri="{FF2B5EF4-FFF2-40B4-BE49-F238E27FC236}">
                <a16:creationId xmlns:a16="http://schemas.microsoft.com/office/drawing/2014/main" id="{468F2DEB-E22B-F04E-BC63-2601A869D980}"/>
              </a:ext>
            </a:extLst>
          </p:cNvPr>
          <p:cNvGrpSpPr>
            <a:grpSpLocks/>
          </p:cNvGrpSpPr>
          <p:nvPr/>
        </p:nvGrpSpPr>
        <p:grpSpPr bwMode="auto">
          <a:xfrm>
            <a:off x="2209800" y="2362201"/>
            <a:ext cx="4267200" cy="3298825"/>
            <a:chOff x="384" y="1584"/>
            <a:chExt cx="2451" cy="1694"/>
          </a:xfrm>
        </p:grpSpPr>
        <p:sp>
          <p:nvSpPr>
            <p:cNvPr id="9224" name="Line 4">
              <a:extLst>
                <a:ext uri="{FF2B5EF4-FFF2-40B4-BE49-F238E27FC236}">
                  <a16:creationId xmlns:a16="http://schemas.microsoft.com/office/drawing/2014/main" id="{FAD2083C-7BCE-5B44-9ED7-DC6FCB2363CE}"/>
                </a:ext>
              </a:extLst>
            </p:cNvPr>
            <p:cNvSpPr>
              <a:spLocks noChangeShapeType="1"/>
            </p:cNvSpPr>
            <p:nvPr/>
          </p:nvSpPr>
          <p:spPr bwMode="auto">
            <a:xfrm>
              <a:off x="1655" y="2708"/>
              <a:ext cx="153" cy="33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25" name="Line 5">
              <a:extLst>
                <a:ext uri="{FF2B5EF4-FFF2-40B4-BE49-F238E27FC236}">
                  <a16:creationId xmlns:a16="http://schemas.microsoft.com/office/drawing/2014/main" id="{A9DBC567-82EB-2E44-9858-FCF8032F1FF1}"/>
                </a:ext>
              </a:extLst>
            </p:cNvPr>
            <p:cNvSpPr>
              <a:spLocks noChangeShapeType="1"/>
            </p:cNvSpPr>
            <p:nvPr/>
          </p:nvSpPr>
          <p:spPr bwMode="auto">
            <a:xfrm flipH="1">
              <a:off x="943" y="2708"/>
              <a:ext cx="204" cy="33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26" name="Line 6">
              <a:extLst>
                <a:ext uri="{FF2B5EF4-FFF2-40B4-BE49-F238E27FC236}">
                  <a16:creationId xmlns:a16="http://schemas.microsoft.com/office/drawing/2014/main" id="{2131F817-196E-9147-AD01-B616E0EFCA56}"/>
                </a:ext>
              </a:extLst>
            </p:cNvPr>
            <p:cNvSpPr>
              <a:spLocks noChangeShapeType="1"/>
            </p:cNvSpPr>
            <p:nvPr/>
          </p:nvSpPr>
          <p:spPr bwMode="auto">
            <a:xfrm flipH="1">
              <a:off x="1350" y="2208"/>
              <a:ext cx="254" cy="333"/>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27" name="Line 7">
              <a:extLst>
                <a:ext uri="{FF2B5EF4-FFF2-40B4-BE49-F238E27FC236}">
                  <a16:creationId xmlns:a16="http://schemas.microsoft.com/office/drawing/2014/main" id="{7F07EA45-E168-C148-9940-57865F09381D}"/>
                </a:ext>
              </a:extLst>
            </p:cNvPr>
            <p:cNvSpPr>
              <a:spLocks noChangeShapeType="1"/>
            </p:cNvSpPr>
            <p:nvPr/>
          </p:nvSpPr>
          <p:spPr bwMode="auto">
            <a:xfrm>
              <a:off x="2113" y="2208"/>
              <a:ext cx="305" cy="333"/>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28" name="Line 8">
              <a:extLst>
                <a:ext uri="{FF2B5EF4-FFF2-40B4-BE49-F238E27FC236}">
                  <a16:creationId xmlns:a16="http://schemas.microsoft.com/office/drawing/2014/main" id="{764D3765-5009-B24D-8863-A17AF4DF41B1}"/>
                </a:ext>
              </a:extLst>
            </p:cNvPr>
            <p:cNvSpPr>
              <a:spLocks noChangeShapeType="1"/>
            </p:cNvSpPr>
            <p:nvPr/>
          </p:nvSpPr>
          <p:spPr bwMode="auto">
            <a:xfrm>
              <a:off x="1452" y="1750"/>
              <a:ext cx="356" cy="29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29" name="Line 9">
              <a:extLst>
                <a:ext uri="{FF2B5EF4-FFF2-40B4-BE49-F238E27FC236}">
                  <a16:creationId xmlns:a16="http://schemas.microsoft.com/office/drawing/2014/main" id="{3502FFA5-261D-CA47-999F-DB67D7368A1A}"/>
                </a:ext>
              </a:extLst>
            </p:cNvPr>
            <p:cNvSpPr>
              <a:spLocks noChangeShapeType="1"/>
            </p:cNvSpPr>
            <p:nvPr/>
          </p:nvSpPr>
          <p:spPr bwMode="auto">
            <a:xfrm flipH="1">
              <a:off x="587" y="1750"/>
              <a:ext cx="356" cy="29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30" name="Text Box 10">
              <a:extLst>
                <a:ext uri="{FF2B5EF4-FFF2-40B4-BE49-F238E27FC236}">
                  <a16:creationId xmlns:a16="http://schemas.microsoft.com/office/drawing/2014/main" id="{6BA4DE57-582E-3740-8F0F-EFDD85BDB13D}"/>
                </a:ext>
              </a:extLst>
            </p:cNvPr>
            <p:cNvSpPr txBox="1">
              <a:spLocks noChangeArrowheads="1"/>
            </p:cNvSpPr>
            <p:nvPr/>
          </p:nvSpPr>
          <p:spPr bwMode="auto">
            <a:xfrm>
              <a:off x="913" y="1584"/>
              <a:ext cx="590" cy="179"/>
            </a:xfrm>
            <a:prstGeom prst="rect">
              <a:avLst/>
            </a:prstGeom>
            <a:solidFill>
              <a:srgbClr val="FFFF00"/>
            </a:solidFill>
            <a:ln w="12700">
              <a:solidFill>
                <a:srgbClr val="0000FF"/>
              </a:solidFill>
              <a:miter lim="800000"/>
              <a:headEnd/>
              <a:tailEnd/>
            </a:ln>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2D1993"/>
                  </a:solidFill>
                  <a:latin typeface="Arial" panose="020B0604020202020204" pitchFamily="34" charset="0"/>
                </a:rPr>
                <a:t>Refund</a:t>
              </a:r>
              <a:endParaRPr lang="en-US" altLang="zh-CN" sz="1600">
                <a:solidFill>
                  <a:schemeClr val="bg2"/>
                </a:solidFill>
                <a:latin typeface="Arial" panose="020B0604020202020204" pitchFamily="34" charset="0"/>
              </a:endParaRPr>
            </a:p>
          </p:txBody>
        </p:sp>
        <p:sp>
          <p:nvSpPr>
            <p:cNvPr id="9231" name="Text Box 11">
              <a:extLst>
                <a:ext uri="{FF2B5EF4-FFF2-40B4-BE49-F238E27FC236}">
                  <a16:creationId xmlns:a16="http://schemas.microsoft.com/office/drawing/2014/main" id="{40991294-38A7-9543-9E31-220DBEEA1EEA}"/>
                </a:ext>
              </a:extLst>
            </p:cNvPr>
            <p:cNvSpPr txBox="1">
              <a:spLocks noChangeArrowheads="1"/>
            </p:cNvSpPr>
            <p:nvPr/>
          </p:nvSpPr>
          <p:spPr bwMode="auto">
            <a:xfrm>
              <a:off x="1553" y="2042"/>
              <a:ext cx="589" cy="179"/>
            </a:xfrm>
            <a:prstGeom prst="rect">
              <a:avLst/>
            </a:prstGeom>
            <a:solidFill>
              <a:srgbClr val="FFFF00"/>
            </a:solidFill>
            <a:ln w="12700">
              <a:solidFill>
                <a:srgbClr val="0000FF"/>
              </a:solidFill>
              <a:miter lim="800000"/>
              <a:headEnd/>
              <a:tailEnd/>
            </a:ln>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2D1993"/>
                  </a:solidFill>
                  <a:latin typeface="Arial" panose="020B0604020202020204" pitchFamily="34" charset="0"/>
                </a:rPr>
                <a:t>MarSt</a:t>
              </a:r>
              <a:endParaRPr lang="en-US" altLang="zh-CN" sz="1600">
                <a:solidFill>
                  <a:schemeClr val="bg2"/>
                </a:solidFill>
                <a:latin typeface="Arial" panose="020B0604020202020204" pitchFamily="34" charset="0"/>
              </a:endParaRPr>
            </a:p>
          </p:txBody>
        </p:sp>
        <p:sp>
          <p:nvSpPr>
            <p:cNvPr id="9232" name="Text Box 12">
              <a:extLst>
                <a:ext uri="{FF2B5EF4-FFF2-40B4-BE49-F238E27FC236}">
                  <a16:creationId xmlns:a16="http://schemas.microsoft.com/office/drawing/2014/main" id="{50970450-9925-3B4F-A670-8E6E4FE9B6E4}"/>
                </a:ext>
              </a:extLst>
            </p:cNvPr>
            <p:cNvSpPr txBox="1">
              <a:spLocks noChangeArrowheads="1"/>
            </p:cNvSpPr>
            <p:nvPr/>
          </p:nvSpPr>
          <p:spPr bwMode="auto">
            <a:xfrm>
              <a:off x="1096" y="2541"/>
              <a:ext cx="610" cy="179"/>
            </a:xfrm>
            <a:prstGeom prst="rect">
              <a:avLst/>
            </a:prstGeom>
            <a:solidFill>
              <a:srgbClr val="FFFF00"/>
            </a:solidFill>
            <a:ln w="12700">
              <a:solidFill>
                <a:srgbClr val="0000FF"/>
              </a:solidFill>
              <a:miter lim="800000"/>
              <a:headEnd/>
              <a:tailEnd/>
            </a:ln>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2D1993"/>
                  </a:solidFill>
                  <a:latin typeface="Arial" panose="020B0604020202020204" pitchFamily="34" charset="0"/>
                </a:rPr>
                <a:t>TaxInc</a:t>
              </a:r>
              <a:endParaRPr lang="en-US" altLang="zh-CN" sz="1600">
                <a:solidFill>
                  <a:schemeClr val="bg2"/>
                </a:solidFill>
                <a:latin typeface="Arial" panose="020B0604020202020204" pitchFamily="34" charset="0"/>
              </a:endParaRPr>
            </a:p>
          </p:txBody>
        </p:sp>
        <p:sp>
          <p:nvSpPr>
            <p:cNvPr id="9233" name="AutoShape 13">
              <a:extLst>
                <a:ext uri="{FF2B5EF4-FFF2-40B4-BE49-F238E27FC236}">
                  <a16:creationId xmlns:a16="http://schemas.microsoft.com/office/drawing/2014/main" id="{F2656AD0-7F94-E34B-AA8F-6666FD9C8F23}"/>
                </a:ext>
              </a:extLst>
            </p:cNvPr>
            <p:cNvSpPr>
              <a:spLocks noChangeArrowheads="1"/>
            </p:cNvSpPr>
            <p:nvPr/>
          </p:nvSpPr>
          <p:spPr bwMode="auto">
            <a:xfrm>
              <a:off x="1680" y="3038"/>
              <a:ext cx="395" cy="231"/>
            </a:xfrm>
            <a:prstGeom prst="roundRect">
              <a:avLst>
                <a:gd name="adj" fmla="val 16769"/>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9234" name="Text Box 14">
              <a:extLst>
                <a:ext uri="{FF2B5EF4-FFF2-40B4-BE49-F238E27FC236}">
                  <a16:creationId xmlns:a16="http://schemas.microsoft.com/office/drawing/2014/main" id="{5B5E4089-FE1D-214D-A47A-33CE25F3E472}"/>
                </a:ext>
              </a:extLst>
            </p:cNvPr>
            <p:cNvSpPr txBox="1">
              <a:spLocks noChangeArrowheads="1"/>
            </p:cNvSpPr>
            <p:nvPr/>
          </p:nvSpPr>
          <p:spPr bwMode="auto">
            <a:xfrm>
              <a:off x="1632" y="3038"/>
              <a:ext cx="43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800000"/>
                  </a:solidFill>
                  <a:latin typeface="Arial" panose="020B0604020202020204" pitchFamily="34" charset="0"/>
                </a:rPr>
                <a:t>YES</a:t>
              </a:r>
              <a:endParaRPr lang="en-US" altLang="zh-CN" sz="1600">
                <a:solidFill>
                  <a:schemeClr val="bg2"/>
                </a:solidFill>
                <a:latin typeface="Arial" panose="020B0604020202020204" pitchFamily="34" charset="0"/>
              </a:endParaRPr>
            </a:p>
          </p:txBody>
        </p:sp>
        <p:sp>
          <p:nvSpPr>
            <p:cNvPr id="9235" name="AutoShape 15">
              <a:extLst>
                <a:ext uri="{FF2B5EF4-FFF2-40B4-BE49-F238E27FC236}">
                  <a16:creationId xmlns:a16="http://schemas.microsoft.com/office/drawing/2014/main" id="{A24CA440-FCF0-5B4E-887C-501E47D2C861}"/>
                </a:ext>
              </a:extLst>
            </p:cNvPr>
            <p:cNvSpPr>
              <a:spLocks noChangeArrowheads="1"/>
            </p:cNvSpPr>
            <p:nvPr/>
          </p:nvSpPr>
          <p:spPr bwMode="auto">
            <a:xfrm>
              <a:off x="740" y="3049"/>
              <a:ext cx="412" cy="229"/>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9236" name="Text Box 16">
              <a:extLst>
                <a:ext uri="{FF2B5EF4-FFF2-40B4-BE49-F238E27FC236}">
                  <a16:creationId xmlns:a16="http://schemas.microsoft.com/office/drawing/2014/main" id="{C43ECC28-67C4-0B4C-8763-41E69A8862E5}"/>
                </a:ext>
              </a:extLst>
            </p:cNvPr>
            <p:cNvSpPr txBox="1">
              <a:spLocks noChangeArrowheads="1"/>
            </p:cNvSpPr>
            <p:nvPr/>
          </p:nvSpPr>
          <p:spPr bwMode="auto">
            <a:xfrm>
              <a:off x="814" y="3040"/>
              <a:ext cx="28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800000"/>
                  </a:solidFill>
                  <a:latin typeface="Arial" panose="020B0604020202020204" pitchFamily="34" charset="0"/>
                </a:rPr>
                <a:t>NO</a:t>
              </a:r>
              <a:endParaRPr lang="en-US" altLang="zh-CN" sz="1600">
                <a:solidFill>
                  <a:schemeClr val="bg2"/>
                </a:solidFill>
                <a:latin typeface="Arial" panose="020B0604020202020204" pitchFamily="34" charset="0"/>
              </a:endParaRPr>
            </a:p>
          </p:txBody>
        </p:sp>
        <p:sp>
          <p:nvSpPr>
            <p:cNvPr id="9237" name="AutoShape 17">
              <a:extLst>
                <a:ext uri="{FF2B5EF4-FFF2-40B4-BE49-F238E27FC236}">
                  <a16:creationId xmlns:a16="http://schemas.microsoft.com/office/drawing/2014/main" id="{4F47EFC1-D4FA-8C43-991B-043C7CA24235}"/>
                </a:ext>
              </a:extLst>
            </p:cNvPr>
            <p:cNvSpPr>
              <a:spLocks noChangeArrowheads="1"/>
            </p:cNvSpPr>
            <p:nvPr/>
          </p:nvSpPr>
          <p:spPr bwMode="auto">
            <a:xfrm>
              <a:off x="384" y="2051"/>
              <a:ext cx="432" cy="219"/>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9238" name="Text Box 18">
              <a:extLst>
                <a:ext uri="{FF2B5EF4-FFF2-40B4-BE49-F238E27FC236}">
                  <a16:creationId xmlns:a16="http://schemas.microsoft.com/office/drawing/2014/main" id="{6E83806F-94E6-B44F-8819-AEEC920D116D}"/>
                </a:ext>
              </a:extLst>
            </p:cNvPr>
            <p:cNvSpPr txBox="1">
              <a:spLocks noChangeArrowheads="1"/>
            </p:cNvSpPr>
            <p:nvPr/>
          </p:nvSpPr>
          <p:spPr bwMode="auto">
            <a:xfrm>
              <a:off x="458" y="2042"/>
              <a:ext cx="28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800000"/>
                  </a:solidFill>
                  <a:latin typeface="Arial" panose="020B0604020202020204" pitchFamily="34" charset="0"/>
                </a:rPr>
                <a:t>NO</a:t>
              </a:r>
              <a:endParaRPr lang="en-US" altLang="zh-CN" sz="1600">
                <a:solidFill>
                  <a:srgbClr val="00FFFF"/>
                </a:solidFill>
                <a:latin typeface="Arial" panose="020B0604020202020204" pitchFamily="34" charset="0"/>
              </a:endParaRPr>
            </a:p>
          </p:txBody>
        </p:sp>
        <p:sp>
          <p:nvSpPr>
            <p:cNvPr id="9239" name="AutoShape 19">
              <a:extLst>
                <a:ext uri="{FF2B5EF4-FFF2-40B4-BE49-F238E27FC236}">
                  <a16:creationId xmlns:a16="http://schemas.microsoft.com/office/drawing/2014/main" id="{26B430CC-71DD-914C-942A-36B4FCE96DB2}"/>
                </a:ext>
              </a:extLst>
            </p:cNvPr>
            <p:cNvSpPr>
              <a:spLocks noChangeArrowheads="1"/>
            </p:cNvSpPr>
            <p:nvPr/>
          </p:nvSpPr>
          <p:spPr bwMode="auto">
            <a:xfrm>
              <a:off x="2208" y="2558"/>
              <a:ext cx="432" cy="240"/>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9240" name="Text Box 20">
              <a:extLst>
                <a:ext uri="{FF2B5EF4-FFF2-40B4-BE49-F238E27FC236}">
                  <a16:creationId xmlns:a16="http://schemas.microsoft.com/office/drawing/2014/main" id="{AEF63A50-9CE1-EE4F-9590-364CA57225D9}"/>
                </a:ext>
              </a:extLst>
            </p:cNvPr>
            <p:cNvSpPr txBox="1">
              <a:spLocks noChangeArrowheads="1"/>
            </p:cNvSpPr>
            <p:nvPr/>
          </p:nvSpPr>
          <p:spPr bwMode="auto">
            <a:xfrm>
              <a:off x="2270" y="2558"/>
              <a:ext cx="28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800000"/>
                  </a:solidFill>
                  <a:latin typeface="Arial" panose="020B0604020202020204" pitchFamily="34" charset="0"/>
                </a:rPr>
                <a:t>NO</a:t>
              </a:r>
              <a:endParaRPr lang="en-US" altLang="zh-CN" sz="1600">
                <a:solidFill>
                  <a:schemeClr val="bg2"/>
                </a:solidFill>
                <a:latin typeface="Arial" panose="020B0604020202020204" pitchFamily="34" charset="0"/>
              </a:endParaRPr>
            </a:p>
          </p:txBody>
        </p:sp>
        <p:sp>
          <p:nvSpPr>
            <p:cNvPr id="9241" name="Text Box 21">
              <a:extLst>
                <a:ext uri="{FF2B5EF4-FFF2-40B4-BE49-F238E27FC236}">
                  <a16:creationId xmlns:a16="http://schemas.microsoft.com/office/drawing/2014/main" id="{374E914C-CA73-6A4B-A698-D7F4296810B5}"/>
                </a:ext>
              </a:extLst>
            </p:cNvPr>
            <p:cNvSpPr txBox="1">
              <a:spLocks noChangeArrowheads="1"/>
            </p:cNvSpPr>
            <p:nvPr/>
          </p:nvSpPr>
          <p:spPr bwMode="auto">
            <a:xfrm>
              <a:off x="484" y="1750"/>
              <a:ext cx="3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Yes</a:t>
              </a:r>
              <a:endParaRPr lang="en-US" altLang="zh-CN" sz="1600">
                <a:solidFill>
                  <a:schemeClr val="bg2"/>
                </a:solidFill>
                <a:latin typeface="Arial" panose="020B0604020202020204" pitchFamily="34" charset="0"/>
              </a:endParaRPr>
            </a:p>
          </p:txBody>
        </p:sp>
        <p:sp>
          <p:nvSpPr>
            <p:cNvPr id="9242" name="Text Box 22">
              <a:extLst>
                <a:ext uri="{FF2B5EF4-FFF2-40B4-BE49-F238E27FC236}">
                  <a16:creationId xmlns:a16="http://schemas.microsoft.com/office/drawing/2014/main" id="{3A647A59-A49B-294B-A41B-E7AD0D1743B7}"/>
                </a:ext>
              </a:extLst>
            </p:cNvPr>
            <p:cNvSpPr txBox="1">
              <a:spLocks noChangeArrowheads="1"/>
            </p:cNvSpPr>
            <p:nvPr/>
          </p:nvSpPr>
          <p:spPr bwMode="auto">
            <a:xfrm>
              <a:off x="1654" y="1750"/>
              <a:ext cx="25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No</a:t>
              </a:r>
              <a:endParaRPr lang="en-US" altLang="zh-CN" sz="1600">
                <a:solidFill>
                  <a:schemeClr val="bg2"/>
                </a:solidFill>
                <a:latin typeface="Arial" panose="020B0604020202020204" pitchFamily="34" charset="0"/>
              </a:endParaRPr>
            </a:p>
          </p:txBody>
        </p:sp>
        <p:sp>
          <p:nvSpPr>
            <p:cNvPr id="9243" name="Text Box 23">
              <a:extLst>
                <a:ext uri="{FF2B5EF4-FFF2-40B4-BE49-F238E27FC236}">
                  <a16:creationId xmlns:a16="http://schemas.microsoft.com/office/drawing/2014/main" id="{D12EE68F-0A40-2946-B779-4AE54E621EC7}"/>
                </a:ext>
              </a:extLst>
            </p:cNvPr>
            <p:cNvSpPr txBox="1">
              <a:spLocks noChangeArrowheads="1"/>
            </p:cNvSpPr>
            <p:nvPr/>
          </p:nvSpPr>
          <p:spPr bwMode="auto">
            <a:xfrm>
              <a:off x="2301" y="2232"/>
              <a:ext cx="53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Married</a:t>
              </a:r>
              <a:r>
                <a:rPr lang="en-US" altLang="zh-CN" sz="1600">
                  <a:solidFill>
                    <a:schemeClr val="bg2"/>
                  </a:solidFill>
                  <a:latin typeface="Arial" panose="020B0604020202020204" pitchFamily="34" charset="0"/>
                </a:rPr>
                <a:t> </a:t>
              </a:r>
            </a:p>
          </p:txBody>
        </p:sp>
        <p:sp>
          <p:nvSpPr>
            <p:cNvPr id="9244" name="Text Box 24">
              <a:extLst>
                <a:ext uri="{FF2B5EF4-FFF2-40B4-BE49-F238E27FC236}">
                  <a16:creationId xmlns:a16="http://schemas.microsoft.com/office/drawing/2014/main" id="{5A6C7CDF-3256-A24A-874F-910DA24F49D5}"/>
                </a:ext>
              </a:extLst>
            </p:cNvPr>
            <p:cNvSpPr txBox="1">
              <a:spLocks noChangeArrowheads="1"/>
            </p:cNvSpPr>
            <p:nvPr/>
          </p:nvSpPr>
          <p:spPr bwMode="auto">
            <a:xfrm>
              <a:off x="945" y="2250"/>
              <a:ext cx="95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Single, Divorced</a:t>
              </a:r>
              <a:endParaRPr lang="en-US" altLang="zh-CN" sz="1600">
                <a:solidFill>
                  <a:schemeClr val="bg2"/>
                </a:solidFill>
                <a:latin typeface="Arial" panose="020B0604020202020204" pitchFamily="34" charset="0"/>
              </a:endParaRPr>
            </a:p>
          </p:txBody>
        </p:sp>
        <p:sp>
          <p:nvSpPr>
            <p:cNvPr id="9245" name="Text Box 25">
              <a:extLst>
                <a:ext uri="{FF2B5EF4-FFF2-40B4-BE49-F238E27FC236}">
                  <a16:creationId xmlns:a16="http://schemas.microsoft.com/office/drawing/2014/main" id="{63BE98BB-34C2-2F48-8782-21FF94C539B3}"/>
                </a:ext>
              </a:extLst>
            </p:cNvPr>
            <p:cNvSpPr txBox="1">
              <a:spLocks noChangeArrowheads="1"/>
            </p:cNvSpPr>
            <p:nvPr/>
          </p:nvSpPr>
          <p:spPr bwMode="auto">
            <a:xfrm>
              <a:off x="654" y="2749"/>
              <a:ext cx="41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&lt; 80K</a:t>
              </a:r>
              <a:endParaRPr lang="en-US" altLang="zh-CN" sz="1600">
                <a:solidFill>
                  <a:schemeClr val="bg2"/>
                </a:solidFill>
                <a:latin typeface="Arial" panose="020B0604020202020204" pitchFamily="34" charset="0"/>
              </a:endParaRPr>
            </a:p>
          </p:txBody>
        </p:sp>
        <p:sp>
          <p:nvSpPr>
            <p:cNvPr id="9246" name="Text Box 26">
              <a:extLst>
                <a:ext uri="{FF2B5EF4-FFF2-40B4-BE49-F238E27FC236}">
                  <a16:creationId xmlns:a16="http://schemas.microsoft.com/office/drawing/2014/main" id="{E51F5DC9-DD22-6442-8759-4E2704263454}"/>
                </a:ext>
              </a:extLst>
            </p:cNvPr>
            <p:cNvSpPr txBox="1">
              <a:spLocks noChangeArrowheads="1"/>
            </p:cNvSpPr>
            <p:nvPr/>
          </p:nvSpPr>
          <p:spPr bwMode="auto">
            <a:xfrm>
              <a:off x="1772" y="2749"/>
              <a:ext cx="41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&gt; 80K</a:t>
              </a:r>
              <a:endParaRPr lang="en-US" altLang="zh-CN" sz="1600">
                <a:solidFill>
                  <a:schemeClr val="bg2"/>
                </a:solidFill>
                <a:latin typeface="Arial" panose="020B0604020202020204" pitchFamily="34" charset="0"/>
              </a:endParaRPr>
            </a:p>
          </p:txBody>
        </p:sp>
      </p:grpSp>
      <p:graphicFrame>
        <p:nvGraphicFramePr>
          <p:cNvPr id="9218" name="Object 27">
            <a:extLst>
              <a:ext uri="{FF2B5EF4-FFF2-40B4-BE49-F238E27FC236}">
                <a16:creationId xmlns:a16="http://schemas.microsoft.com/office/drawing/2014/main" id="{EBA553F8-55B4-3D47-B356-0EDDDF7D2C12}"/>
              </a:ext>
            </a:extLst>
          </p:cNvPr>
          <p:cNvGraphicFramePr>
            <a:graphicFrameLocks noChangeAspect="1"/>
          </p:cNvGraphicFramePr>
          <p:nvPr/>
        </p:nvGraphicFramePr>
        <p:xfrm>
          <a:off x="6477001" y="1600201"/>
          <a:ext cx="3343275" cy="1133475"/>
        </p:xfrm>
        <a:graphic>
          <a:graphicData uri="http://schemas.openxmlformats.org/presentationml/2006/ole">
            <mc:AlternateContent xmlns:mc="http://schemas.openxmlformats.org/markup-compatibility/2006">
              <mc:Choice xmlns:v="urn:schemas-microsoft-com:vml" Requires="v">
                <p:oleObj spid="_x0000_s18434" name="Document" r:id="rId3" imgW="27901900" imgH="9448800" progId="Word.Document.8">
                  <p:embed/>
                </p:oleObj>
              </mc:Choice>
              <mc:Fallback>
                <p:oleObj name="Document" r:id="rId3" imgW="27901900" imgH="9448800" progId="Word.Document.8">
                  <p:embed/>
                  <p:pic>
                    <p:nvPicPr>
                      <p:cNvPr id="9218" name="Object 27">
                        <a:extLst>
                          <a:ext uri="{FF2B5EF4-FFF2-40B4-BE49-F238E27FC236}">
                            <a16:creationId xmlns:a16="http://schemas.microsoft.com/office/drawing/2014/main" id="{EBA553F8-55B4-3D47-B356-0EDDDF7D2C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1" y="1600201"/>
                        <a:ext cx="3343275"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1" name="Text Box 28">
            <a:extLst>
              <a:ext uri="{FF2B5EF4-FFF2-40B4-BE49-F238E27FC236}">
                <a16:creationId xmlns:a16="http://schemas.microsoft.com/office/drawing/2014/main" id="{0AF00F57-BFA1-F74D-BDBF-70B00B87C2C8}"/>
              </a:ext>
            </a:extLst>
          </p:cNvPr>
          <p:cNvSpPr txBox="1">
            <a:spLocks noChangeArrowheads="1"/>
          </p:cNvSpPr>
          <p:nvPr/>
        </p:nvSpPr>
        <p:spPr bwMode="auto">
          <a:xfrm>
            <a:off x="6324600" y="1143000"/>
            <a:ext cx="160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lnSpc>
                <a:spcPct val="80000"/>
              </a:lnSpc>
              <a:spcBef>
                <a:spcPct val="20000"/>
              </a:spcBef>
              <a:buClr>
                <a:schemeClr val="accent2"/>
              </a:buClr>
              <a:buSzPct val="75000"/>
              <a:buFont typeface="Monotype Sorts" pitchFamily="2" charset="2"/>
              <a:buNone/>
            </a:pPr>
            <a:r>
              <a:rPr lang="en-US" altLang="zh-CN" sz="2000" b="1">
                <a:solidFill>
                  <a:schemeClr val="tx2"/>
                </a:solidFill>
                <a:latin typeface="Arial" panose="020B0604020202020204" pitchFamily="34" charset="0"/>
              </a:rPr>
              <a:t>Test Data</a:t>
            </a:r>
            <a:endParaRPr lang="en-US" altLang="zh-CN" sz="2000">
              <a:solidFill>
                <a:schemeClr val="bg2"/>
              </a:solidFill>
              <a:latin typeface="Arial" panose="020B0604020202020204" pitchFamily="34" charset="0"/>
            </a:endParaRPr>
          </a:p>
        </p:txBody>
      </p:sp>
      <p:sp>
        <p:nvSpPr>
          <p:cNvPr id="9222" name="Text Box 29">
            <a:extLst>
              <a:ext uri="{FF2B5EF4-FFF2-40B4-BE49-F238E27FC236}">
                <a16:creationId xmlns:a16="http://schemas.microsoft.com/office/drawing/2014/main" id="{12EE1CCE-6281-B54A-9149-34BB96917E8D}"/>
              </a:ext>
            </a:extLst>
          </p:cNvPr>
          <p:cNvSpPr txBox="1">
            <a:spLocks noChangeArrowheads="1"/>
          </p:cNvSpPr>
          <p:nvPr/>
        </p:nvSpPr>
        <p:spPr bwMode="auto">
          <a:xfrm>
            <a:off x="2514600" y="1447800"/>
            <a:ext cx="3429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lnSpc>
                <a:spcPct val="80000"/>
              </a:lnSpc>
              <a:spcBef>
                <a:spcPct val="20000"/>
              </a:spcBef>
              <a:buClr>
                <a:schemeClr val="accent2"/>
              </a:buClr>
              <a:buSzPct val="75000"/>
              <a:buFont typeface="Monotype Sorts" pitchFamily="2" charset="2"/>
              <a:buNone/>
            </a:pPr>
            <a:r>
              <a:rPr lang="en-US" altLang="zh-CN" sz="2000">
                <a:latin typeface="Arial" panose="020B0604020202020204" pitchFamily="34" charset="0"/>
              </a:rPr>
              <a:t>Start from the root of tree.</a:t>
            </a:r>
          </a:p>
        </p:txBody>
      </p:sp>
      <p:sp>
        <p:nvSpPr>
          <p:cNvPr id="9223" name="Line 30">
            <a:extLst>
              <a:ext uri="{FF2B5EF4-FFF2-40B4-BE49-F238E27FC236}">
                <a16:creationId xmlns:a16="http://schemas.microsoft.com/office/drawing/2014/main" id="{4EB197BE-6F43-5040-9E65-0ECF8938A522}"/>
              </a:ext>
            </a:extLst>
          </p:cNvPr>
          <p:cNvSpPr>
            <a:spLocks noChangeShapeType="1"/>
          </p:cNvSpPr>
          <p:nvPr/>
        </p:nvSpPr>
        <p:spPr bwMode="auto">
          <a:xfrm>
            <a:off x="3657600" y="1828800"/>
            <a:ext cx="0" cy="457200"/>
          </a:xfrm>
          <a:prstGeom prst="line">
            <a:avLst/>
          </a:prstGeom>
          <a:noFill/>
          <a:ln w="158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693198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902A80E8-B3DD-4547-A407-D9FDB40C1835}"/>
              </a:ext>
            </a:extLst>
          </p:cNvPr>
          <p:cNvSpPr>
            <a:spLocks noGrp="1" noChangeArrowheads="1"/>
          </p:cNvSpPr>
          <p:nvPr>
            <p:ph type="title"/>
          </p:nvPr>
        </p:nvSpPr>
        <p:spPr/>
        <p:txBody>
          <a:bodyPr/>
          <a:lstStyle/>
          <a:p>
            <a:pPr eaLnBrk="1" hangingPunct="1"/>
            <a:r>
              <a:rPr lang="en-US" altLang="zh-CN">
                <a:ea typeface="宋体" panose="02010600030101010101" pitchFamily="2" charset="-122"/>
              </a:rPr>
              <a:t>Apply Model to Test Data</a:t>
            </a:r>
          </a:p>
        </p:txBody>
      </p:sp>
      <p:grpSp>
        <p:nvGrpSpPr>
          <p:cNvPr id="10244" name="Group 3">
            <a:extLst>
              <a:ext uri="{FF2B5EF4-FFF2-40B4-BE49-F238E27FC236}">
                <a16:creationId xmlns:a16="http://schemas.microsoft.com/office/drawing/2014/main" id="{299869A8-1DF9-D841-8D3B-C88D190BCF4E}"/>
              </a:ext>
            </a:extLst>
          </p:cNvPr>
          <p:cNvGrpSpPr>
            <a:grpSpLocks/>
          </p:cNvGrpSpPr>
          <p:nvPr/>
        </p:nvGrpSpPr>
        <p:grpSpPr bwMode="auto">
          <a:xfrm>
            <a:off x="2209800" y="2362201"/>
            <a:ext cx="4267200" cy="3298825"/>
            <a:chOff x="384" y="1584"/>
            <a:chExt cx="2451" cy="1694"/>
          </a:xfrm>
        </p:grpSpPr>
        <p:sp>
          <p:nvSpPr>
            <p:cNvPr id="10247" name="Line 4">
              <a:extLst>
                <a:ext uri="{FF2B5EF4-FFF2-40B4-BE49-F238E27FC236}">
                  <a16:creationId xmlns:a16="http://schemas.microsoft.com/office/drawing/2014/main" id="{383EBC85-42EF-074F-BFF4-2F068ABA719F}"/>
                </a:ext>
              </a:extLst>
            </p:cNvPr>
            <p:cNvSpPr>
              <a:spLocks noChangeShapeType="1"/>
            </p:cNvSpPr>
            <p:nvPr/>
          </p:nvSpPr>
          <p:spPr bwMode="auto">
            <a:xfrm>
              <a:off x="1655" y="2708"/>
              <a:ext cx="153" cy="33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48" name="Line 5">
              <a:extLst>
                <a:ext uri="{FF2B5EF4-FFF2-40B4-BE49-F238E27FC236}">
                  <a16:creationId xmlns:a16="http://schemas.microsoft.com/office/drawing/2014/main" id="{52EDB180-A541-C443-8D23-FFD183A61350}"/>
                </a:ext>
              </a:extLst>
            </p:cNvPr>
            <p:cNvSpPr>
              <a:spLocks noChangeShapeType="1"/>
            </p:cNvSpPr>
            <p:nvPr/>
          </p:nvSpPr>
          <p:spPr bwMode="auto">
            <a:xfrm flipH="1">
              <a:off x="943" y="2708"/>
              <a:ext cx="204" cy="33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49" name="Line 6">
              <a:extLst>
                <a:ext uri="{FF2B5EF4-FFF2-40B4-BE49-F238E27FC236}">
                  <a16:creationId xmlns:a16="http://schemas.microsoft.com/office/drawing/2014/main" id="{1BAD85D8-1C9A-6343-BBCD-5AD48CAFA6B3}"/>
                </a:ext>
              </a:extLst>
            </p:cNvPr>
            <p:cNvSpPr>
              <a:spLocks noChangeShapeType="1"/>
            </p:cNvSpPr>
            <p:nvPr/>
          </p:nvSpPr>
          <p:spPr bwMode="auto">
            <a:xfrm flipH="1">
              <a:off x="1350" y="2208"/>
              <a:ext cx="254" cy="333"/>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50" name="Line 7">
              <a:extLst>
                <a:ext uri="{FF2B5EF4-FFF2-40B4-BE49-F238E27FC236}">
                  <a16:creationId xmlns:a16="http://schemas.microsoft.com/office/drawing/2014/main" id="{5EBEB0C8-5349-DE4B-9BD2-B9D36D4E5C29}"/>
                </a:ext>
              </a:extLst>
            </p:cNvPr>
            <p:cNvSpPr>
              <a:spLocks noChangeShapeType="1"/>
            </p:cNvSpPr>
            <p:nvPr/>
          </p:nvSpPr>
          <p:spPr bwMode="auto">
            <a:xfrm>
              <a:off x="2113" y="2208"/>
              <a:ext cx="305" cy="333"/>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51" name="Line 8">
              <a:extLst>
                <a:ext uri="{FF2B5EF4-FFF2-40B4-BE49-F238E27FC236}">
                  <a16:creationId xmlns:a16="http://schemas.microsoft.com/office/drawing/2014/main" id="{0E8185CD-F533-1E49-AAF0-AD64CCCEB20B}"/>
                </a:ext>
              </a:extLst>
            </p:cNvPr>
            <p:cNvSpPr>
              <a:spLocks noChangeShapeType="1"/>
            </p:cNvSpPr>
            <p:nvPr/>
          </p:nvSpPr>
          <p:spPr bwMode="auto">
            <a:xfrm>
              <a:off x="1452" y="1750"/>
              <a:ext cx="356" cy="29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52" name="Line 9">
              <a:extLst>
                <a:ext uri="{FF2B5EF4-FFF2-40B4-BE49-F238E27FC236}">
                  <a16:creationId xmlns:a16="http://schemas.microsoft.com/office/drawing/2014/main" id="{E7BD0FFB-E86C-024D-8772-AF05B0EAF582}"/>
                </a:ext>
              </a:extLst>
            </p:cNvPr>
            <p:cNvSpPr>
              <a:spLocks noChangeShapeType="1"/>
            </p:cNvSpPr>
            <p:nvPr/>
          </p:nvSpPr>
          <p:spPr bwMode="auto">
            <a:xfrm flipH="1">
              <a:off x="587" y="1750"/>
              <a:ext cx="356" cy="29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53" name="Text Box 10">
              <a:extLst>
                <a:ext uri="{FF2B5EF4-FFF2-40B4-BE49-F238E27FC236}">
                  <a16:creationId xmlns:a16="http://schemas.microsoft.com/office/drawing/2014/main" id="{38894A25-B7DA-7C4A-BB04-4B0113150038}"/>
                </a:ext>
              </a:extLst>
            </p:cNvPr>
            <p:cNvSpPr txBox="1">
              <a:spLocks noChangeArrowheads="1"/>
            </p:cNvSpPr>
            <p:nvPr/>
          </p:nvSpPr>
          <p:spPr bwMode="auto">
            <a:xfrm>
              <a:off x="913" y="1584"/>
              <a:ext cx="590" cy="179"/>
            </a:xfrm>
            <a:prstGeom prst="rect">
              <a:avLst/>
            </a:prstGeom>
            <a:solidFill>
              <a:srgbClr val="FFFF00"/>
            </a:solidFill>
            <a:ln w="12700">
              <a:solidFill>
                <a:srgbClr val="0000FF"/>
              </a:solidFill>
              <a:miter lim="800000"/>
              <a:headEnd/>
              <a:tailEnd/>
            </a:ln>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2D1993"/>
                  </a:solidFill>
                  <a:latin typeface="Arial" panose="020B0604020202020204" pitchFamily="34" charset="0"/>
                </a:rPr>
                <a:t>Refund</a:t>
              </a:r>
              <a:endParaRPr lang="en-US" altLang="zh-CN" sz="1600">
                <a:solidFill>
                  <a:schemeClr val="bg2"/>
                </a:solidFill>
                <a:latin typeface="Arial" panose="020B0604020202020204" pitchFamily="34" charset="0"/>
              </a:endParaRPr>
            </a:p>
          </p:txBody>
        </p:sp>
        <p:sp>
          <p:nvSpPr>
            <p:cNvPr id="10254" name="Text Box 11">
              <a:extLst>
                <a:ext uri="{FF2B5EF4-FFF2-40B4-BE49-F238E27FC236}">
                  <a16:creationId xmlns:a16="http://schemas.microsoft.com/office/drawing/2014/main" id="{A7CF56E7-21B6-BD40-848C-7D28EBF9BDB4}"/>
                </a:ext>
              </a:extLst>
            </p:cNvPr>
            <p:cNvSpPr txBox="1">
              <a:spLocks noChangeArrowheads="1"/>
            </p:cNvSpPr>
            <p:nvPr/>
          </p:nvSpPr>
          <p:spPr bwMode="auto">
            <a:xfrm>
              <a:off x="1553" y="2042"/>
              <a:ext cx="589" cy="179"/>
            </a:xfrm>
            <a:prstGeom prst="rect">
              <a:avLst/>
            </a:prstGeom>
            <a:solidFill>
              <a:srgbClr val="FFFF00"/>
            </a:solidFill>
            <a:ln w="12700">
              <a:solidFill>
                <a:srgbClr val="0000FF"/>
              </a:solidFill>
              <a:miter lim="800000"/>
              <a:headEnd/>
              <a:tailEnd/>
            </a:ln>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2D1993"/>
                  </a:solidFill>
                  <a:latin typeface="Arial" panose="020B0604020202020204" pitchFamily="34" charset="0"/>
                </a:rPr>
                <a:t>MarSt</a:t>
              </a:r>
              <a:endParaRPr lang="en-US" altLang="zh-CN" sz="1600">
                <a:solidFill>
                  <a:schemeClr val="bg2"/>
                </a:solidFill>
                <a:latin typeface="Arial" panose="020B0604020202020204" pitchFamily="34" charset="0"/>
              </a:endParaRPr>
            </a:p>
          </p:txBody>
        </p:sp>
        <p:sp>
          <p:nvSpPr>
            <p:cNvPr id="10255" name="Text Box 12">
              <a:extLst>
                <a:ext uri="{FF2B5EF4-FFF2-40B4-BE49-F238E27FC236}">
                  <a16:creationId xmlns:a16="http://schemas.microsoft.com/office/drawing/2014/main" id="{8F28F32C-4B70-024D-9A81-5CCB2BF377EE}"/>
                </a:ext>
              </a:extLst>
            </p:cNvPr>
            <p:cNvSpPr txBox="1">
              <a:spLocks noChangeArrowheads="1"/>
            </p:cNvSpPr>
            <p:nvPr/>
          </p:nvSpPr>
          <p:spPr bwMode="auto">
            <a:xfrm>
              <a:off x="1096" y="2541"/>
              <a:ext cx="610" cy="179"/>
            </a:xfrm>
            <a:prstGeom prst="rect">
              <a:avLst/>
            </a:prstGeom>
            <a:solidFill>
              <a:srgbClr val="FFFF00"/>
            </a:solidFill>
            <a:ln w="12700">
              <a:solidFill>
                <a:srgbClr val="0000FF"/>
              </a:solidFill>
              <a:miter lim="800000"/>
              <a:headEnd/>
              <a:tailEnd/>
            </a:ln>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2D1993"/>
                  </a:solidFill>
                  <a:latin typeface="Arial" panose="020B0604020202020204" pitchFamily="34" charset="0"/>
                </a:rPr>
                <a:t>TaxInc</a:t>
              </a:r>
              <a:endParaRPr lang="en-US" altLang="zh-CN" sz="1600">
                <a:solidFill>
                  <a:schemeClr val="bg2"/>
                </a:solidFill>
                <a:latin typeface="Arial" panose="020B0604020202020204" pitchFamily="34" charset="0"/>
              </a:endParaRPr>
            </a:p>
          </p:txBody>
        </p:sp>
        <p:sp>
          <p:nvSpPr>
            <p:cNvPr id="10256" name="AutoShape 13">
              <a:extLst>
                <a:ext uri="{FF2B5EF4-FFF2-40B4-BE49-F238E27FC236}">
                  <a16:creationId xmlns:a16="http://schemas.microsoft.com/office/drawing/2014/main" id="{95947180-2DC0-214A-B42F-C0D8370A12D7}"/>
                </a:ext>
              </a:extLst>
            </p:cNvPr>
            <p:cNvSpPr>
              <a:spLocks noChangeArrowheads="1"/>
            </p:cNvSpPr>
            <p:nvPr/>
          </p:nvSpPr>
          <p:spPr bwMode="auto">
            <a:xfrm>
              <a:off x="1680" y="3038"/>
              <a:ext cx="395" cy="231"/>
            </a:xfrm>
            <a:prstGeom prst="roundRect">
              <a:avLst>
                <a:gd name="adj" fmla="val 16769"/>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10257" name="Text Box 14">
              <a:extLst>
                <a:ext uri="{FF2B5EF4-FFF2-40B4-BE49-F238E27FC236}">
                  <a16:creationId xmlns:a16="http://schemas.microsoft.com/office/drawing/2014/main" id="{A36F27B2-F6DC-974E-BEBE-D311415FC173}"/>
                </a:ext>
              </a:extLst>
            </p:cNvPr>
            <p:cNvSpPr txBox="1">
              <a:spLocks noChangeArrowheads="1"/>
            </p:cNvSpPr>
            <p:nvPr/>
          </p:nvSpPr>
          <p:spPr bwMode="auto">
            <a:xfrm>
              <a:off x="1632" y="3038"/>
              <a:ext cx="43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800000"/>
                  </a:solidFill>
                  <a:latin typeface="Arial" panose="020B0604020202020204" pitchFamily="34" charset="0"/>
                </a:rPr>
                <a:t>YES</a:t>
              </a:r>
              <a:endParaRPr lang="en-US" altLang="zh-CN" sz="1600">
                <a:solidFill>
                  <a:schemeClr val="bg2"/>
                </a:solidFill>
                <a:latin typeface="Arial" panose="020B0604020202020204" pitchFamily="34" charset="0"/>
              </a:endParaRPr>
            </a:p>
          </p:txBody>
        </p:sp>
        <p:sp>
          <p:nvSpPr>
            <p:cNvPr id="10258" name="AutoShape 15">
              <a:extLst>
                <a:ext uri="{FF2B5EF4-FFF2-40B4-BE49-F238E27FC236}">
                  <a16:creationId xmlns:a16="http://schemas.microsoft.com/office/drawing/2014/main" id="{C104BFB5-8F0B-6147-A620-C840AA267D03}"/>
                </a:ext>
              </a:extLst>
            </p:cNvPr>
            <p:cNvSpPr>
              <a:spLocks noChangeArrowheads="1"/>
            </p:cNvSpPr>
            <p:nvPr/>
          </p:nvSpPr>
          <p:spPr bwMode="auto">
            <a:xfrm>
              <a:off x="740" y="3049"/>
              <a:ext cx="412" cy="229"/>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10259" name="Text Box 16">
              <a:extLst>
                <a:ext uri="{FF2B5EF4-FFF2-40B4-BE49-F238E27FC236}">
                  <a16:creationId xmlns:a16="http://schemas.microsoft.com/office/drawing/2014/main" id="{2E8EB448-49A6-B949-8A32-A08CCF8EA270}"/>
                </a:ext>
              </a:extLst>
            </p:cNvPr>
            <p:cNvSpPr txBox="1">
              <a:spLocks noChangeArrowheads="1"/>
            </p:cNvSpPr>
            <p:nvPr/>
          </p:nvSpPr>
          <p:spPr bwMode="auto">
            <a:xfrm>
              <a:off x="814" y="3040"/>
              <a:ext cx="28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800000"/>
                  </a:solidFill>
                  <a:latin typeface="Arial" panose="020B0604020202020204" pitchFamily="34" charset="0"/>
                </a:rPr>
                <a:t>NO</a:t>
              </a:r>
              <a:endParaRPr lang="en-US" altLang="zh-CN" sz="1600">
                <a:solidFill>
                  <a:schemeClr val="bg2"/>
                </a:solidFill>
                <a:latin typeface="Arial" panose="020B0604020202020204" pitchFamily="34" charset="0"/>
              </a:endParaRPr>
            </a:p>
          </p:txBody>
        </p:sp>
        <p:sp>
          <p:nvSpPr>
            <p:cNvPr id="10260" name="AutoShape 17">
              <a:extLst>
                <a:ext uri="{FF2B5EF4-FFF2-40B4-BE49-F238E27FC236}">
                  <a16:creationId xmlns:a16="http://schemas.microsoft.com/office/drawing/2014/main" id="{299B94EA-CFF4-0741-BAB3-1E59177DC0D5}"/>
                </a:ext>
              </a:extLst>
            </p:cNvPr>
            <p:cNvSpPr>
              <a:spLocks noChangeArrowheads="1"/>
            </p:cNvSpPr>
            <p:nvPr/>
          </p:nvSpPr>
          <p:spPr bwMode="auto">
            <a:xfrm>
              <a:off x="384" y="2051"/>
              <a:ext cx="432" cy="219"/>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10261" name="Text Box 18">
              <a:extLst>
                <a:ext uri="{FF2B5EF4-FFF2-40B4-BE49-F238E27FC236}">
                  <a16:creationId xmlns:a16="http://schemas.microsoft.com/office/drawing/2014/main" id="{A6BCCEBB-4906-784D-A438-31A375C929B5}"/>
                </a:ext>
              </a:extLst>
            </p:cNvPr>
            <p:cNvSpPr txBox="1">
              <a:spLocks noChangeArrowheads="1"/>
            </p:cNvSpPr>
            <p:nvPr/>
          </p:nvSpPr>
          <p:spPr bwMode="auto">
            <a:xfrm>
              <a:off x="458" y="2042"/>
              <a:ext cx="28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800000"/>
                  </a:solidFill>
                  <a:latin typeface="Arial" panose="020B0604020202020204" pitchFamily="34" charset="0"/>
                </a:rPr>
                <a:t>NO</a:t>
              </a:r>
              <a:endParaRPr lang="en-US" altLang="zh-CN" sz="1600">
                <a:solidFill>
                  <a:srgbClr val="00FFFF"/>
                </a:solidFill>
                <a:latin typeface="Arial" panose="020B0604020202020204" pitchFamily="34" charset="0"/>
              </a:endParaRPr>
            </a:p>
          </p:txBody>
        </p:sp>
        <p:sp>
          <p:nvSpPr>
            <p:cNvPr id="10262" name="AutoShape 19">
              <a:extLst>
                <a:ext uri="{FF2B5EF4-FFF2-40B4-BE49-F238E27FC236}">
                  <a16:creationId xmlns:a16="http://schemas.microsoft.com/office/drawing/2014/main" id="{94D98180-F698-F34D-8131-38DF820701EA}"/>
                </a:ext>
              </a:extLst>
            </p:cNvPr>
            <p:cNvSpPr>
              <a:spLocks noChangeArrowheads="1"/>
            </p:cNvSpPr>
            <p:nvPr/>
          </p:nvSpPr>
          <p:spPr bwMode="auto">
            <a:xfrm>
              <a:off x="2208" y="2558"/>
              <a:ext cx="432" cy="240"/>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10263" name="Text Box 20">
              <a:extLst>
                <a:ext uri="{FF2B5EF4-FFF2-40B4-BE49-F238E27FC236}">
                  <a16:creationId xmlns:a16="http://schemas.microsoft.com/office/drawing/2014/main" id="{E1452947-BB9A-D348-A84F-DF309EE0062C}"/>
                </a:ext>
              </a:extLst>
            </p:cNvPr>
            <p:cNvSpPr txBox="1">
              <a:spLocks noChangeArrowheads="1"/>
            </p:cNvSpPr>
            <p:nvPr/>
          </p:nvSpPr>
          <p:spPr bwMode="auto">
            <a:xfrm>
              <a:off x="2270" y="2558"/>
              <a:ext cx="28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800000"/>
                  </a:solidFill>
                  <a:latin typeface="Arial" panose="020B0604020202020204" pitchFamily="34" charset="0"/>
                </a:rPr>
                <a:t>NO</a:t>
              </a:r>
              <a:endParaRPr lang="en-US" altLang="zh-CN" sz="1600">
                <a:solidFill>
                  <a:schemeClr val="bg2"/>
                </a:solidFill>
                <a:latin typeface="Arial" panose="020B0604020202020204" pitchFamily="34" charset="0"/>
              </a:endParaRPr>
            </a:p>
          </p:txBody>
        </p:sp>
        <p:sp>
          <p:nvSpPr>
            <p:cNvPr id="10264" name="Text Box 21">
              <a:extLst>
                <a:ext uri="{FF2B5EF4-FFF2-40B4-BE49-F238E27FC236}">
                  <a16:creationId xmlns:a16="http://schemas.microsoft.com/office/drawing/2014/main" id="{281D77C2-1974-2C45-B78D-1F52D9CC78A6}"/>
                </a:ext>
              </a:extLst>
            </p:cNvPr>
            <p:cNvSpPr txBox="1">
              <a:spLocks noChangeArrowheads="1"/>
            </p:cNvSpPr>
            <p:nvPr/>
          </p:nvSpPr>
          <p:spPr bwMode="auto">
            <a:xfrm>
              <a:off x="484" y="1750"/>
              <a:ext cx="3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Yes</a:t>
              </a:r>
              <a:endParaRPr lang="en-US" altLang="zh-CN" sz="1600">
                <a:solidFill>
                  <a:schemeClr val="bg2"/>
                </a:solidFill>
                <a:latin typeface="Arial" panose="020B0604020202020204" pitchFamily="34" charset="0"/>
              </a:endParaRPr>
            </a:p>
          </p:txBody>
        </p:sp>
        <p:sp>
          <p:nvSpPr>
            <p:cNvPr id="10265" name="Text Box 22">
              <a:extLst>
                <a:ext uri="{FF2B5EF4-FFF2-40B4-BE49-F238E27FC236}">
                  <a16:creationId xmlns:a16="http://schemas.microsoft.com/office/drawing/2014/main" id="{8D929D33-970C-884F-9251-7B75414845D7}"/>
                </a:ext>
              </a:extLst>
            </p:cNvPr>
            <p:cNvSpPr txBox="1">
              <a:spLocks noChangeArrowheads="1"/>
            </p:cNvSpPr>
            <p:nvPr/>
          </p:nvSpPr>
          <p:spPr bwMode="auto">
            <a:xfrm>
              <a:off x="1654" y="1750"/>
              <a:ext cx="25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No</a:t>
              </a:r>
              <a:endParaRPr lang="en-US" altLang="zh-CN" sz="1600">
                <a:solidFill>
                  <a:schemeClr val="bg2"/>
                </a:solidFill>
                <a:latin typeface="Arial" panose="020B0604020202020204" pitchFamily="34" charset="0"/>
              </a:endParaRPr>
            </a:p>
          </p:txBody>
        </p:sp>
        <p:sp>
          <p:nvSpPr>
            <p:cNvPr id="10266" name="Text Box 23">
              <a:extLst>
                <a:ext uri="{FF2B5EF4-FFF2-40B4-BE49-F238E27FC236}">
                  <a16:creationId xmlns:a16="http://schemas.microsoft.com/office/drawing/2014/main" id="{FB8BF67A-13B8-7241-BEF6-C1D1DFAC1607}"/>
                </a:ext>
              </a:extLst>
            </p:cNvPr>
            <p:cNvSpPr txBox="1">
              <a:spLocks noChangeArrowheads="1"/>
            </p:cNvSpPr>
            <p:nvPr/>
          </p:nvSpPr>
          <p:spPr bwMode="auto">
            <a:xfrm>
              <a:off x="2301" y="2232"/>
              <a:ext cx="53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Married</a:t>
              </a:r>
              <a:r>
                <a:rPr lang="en-US" altLang="zh-CN" sz="1600">
                  <a:solidFill>
                    <a:schemeClr val="bg2"/>
                  </a:solidFill>
                  <a:latin typeface="Arial" panose="020B0604020202020204" pitchFamily="34" charset="0"/>
                </a:rPr>
                <a:t> </a:t>
              </a:r>
            </a:p>
          </p:txBody>
        </p:sp>
        <p:sp>
          <p:nvSpPr>
            <p:cNvPr id="10267" name="Text Box 24">
              <a:extLst>
                <a:ext uri="{FF2B5EF4-FFF2-40B4-BE49-F238E27FC236}">
                  <a16:creationId xmlns:a16="http://schemas.microsoft.com/office/drawing/2014/main" id="{6DA9C8BB-A0EF-254A-992F-681BFF25FD44}"/>
                </a:ext>
              </a:extLst>
            </p:cNvPr>
            <p:cNvSpPr txBox="1">
              <a:spLocks noChangeArrowheads="1"/>
            </p:cNvSpPr>
            <p:nvPr/>
          </p:nvSpPr>
          <p:spPr bwMode="auto">
            <a:xfrm>
              <a:off x="945" y="2250"/>
              <a:ext cx="95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Single, Divorced</a:t>
              </a:r>
              <a:endParaRPr lang="en-US" altLang="zh-CN" sz="1600">
                <a:solidFill>
                  <a:schemeClr val="bg2"/>
                </a:solidFill>
                <a:latin typeface="Arial" panose="020B0604020202020204" pitchFamily="34" charset="0"/>
              </a:endParaRPr>
            </a:p>
          </p:txBody>
        </p:sp>
        <p:sp>
          <p:nvSpPr>
            <p:cNvPr id="10268" name="Text Box 25">
              <a:extLst>
                <a:ext uri="{FF2B5EF4-FFF2-40B4-BE49-F238E27FC236}">
                  <a16:creationId xmlns:a16="http://schemas.microsoft.com/office/drawing/2014/main" id="{7B08ED5B-15D3-A749-A484-E88C8C39D7C4}"/>
                </a:ext>
              </a:extLst>
            </p:cNvPr>
            <p:cNvSpPr txBox="1">
              <a:spLocks noChangeArrowheads="1"/>
            </p:cNvSpPr>
            <p:nvPr/>
          </p:nvSpPr>
          <p:spPr bwMode="auto">
            <a:xfrm>
              <a:off x="654" y="2749"/>
              <a:ext cx="41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&lt; 80K</a:t>
              </a:r>
              <a:endParaRPr lang="en-US" altLang="zh-CN" sz="1600">
                <a:solidFill>
                  <a:schemeClr val="bg2"/>
                </a:solidFill>
                <a:latin typeface="Arial" panose="020B0604020202020204" pitchFamily="34" charset="0"/>
              </a:endParaRPr>
            </a:p>
          </p:txBody>
        </p:sp>
        <p:sp>
          <p:nvSpPr>
            <p:cNvPr id="10269" name="Text Box 26">
              <a:extLst>
                <a:ext uri="{FF2B5EF4-FFF2-40B4-BE49-F238E27FC236}">
                  <a16:creationId xmlns:a16="http://schemas.microsoft.com/office/drawing/2014/main" id="{37E65577-F31B-6543-986F-EDFACACBB413}"/>
                </a:ext>
              </a:extLst>
            </p:cNvPr>
            <p:cNvSpPr txBox="1">
              <a:spLocks noChangeArrowheads="1"/>
            </p:cNvSpPr>
            <p:nvPr/>
          </p:nvSpPr>
          <p:spPr bwMode="auto">
            <a:xfrm>
              <a:off x="1772" y="2749"/>
              <a:ext cx="41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&gt; 80K</a:t>
              </a:r>
              <a:endParaRPr lang="en-US" altLang="zh-CN" sz="1600">
                <a:solidFill>
                  <a:schemeClr val="bg2"/>
                </a:solidFill>
                <a:latin typeface="Arial" panose="020B0604020202020204" pitchFamily="34" charset="0"/>
              </a:endParaRPr>
            </a:p>
          </p:txBody>
        </p:sp>
      </p:grpSp>
      <p:graphicFrame>
        <p:nvGraphicFramePr>
          <p:cNvPr id="10242" name="Object 27">
            <a:extLst>
              <a:ext uri="{FF2B5EF4-FFF2-40B4-BE49-F238E27FC236}">
                <a16:creationId xmlns:a16="http://schemas.microsoft.com/office/drawing/2014/main" id="{2A278257-2B06-7E40-ABFE-3FBBC0FFA6C9}"/>
              </a:ext>
            </a:extLst>
          </p:cNvPr>
          <p:cNvGraphicFramePr>
            <a:graphicFrameLocks noChangeAspect="1"/>
          </p:cNvGraphicFramePr>
          <p:nvPr/>
        </p:nvGraphicFramePr>
        <p:xfrm>
          <a:off x="6477001" y="1600201"/>
          <a:ext cx="3343275" cy="1133475"/>
        </p:xfrm>
        <a:graphic>
          <a:graphicData uri="http://schemas.openxmlformats.org/presentationml/2006/ole">
            <mc:AlternateContent xmlns:mc="http://schemas.openxmlformats.org/markup-compatibility/2006">
              <mc:Choice xmlns:v="urn:schemas-microsoft-com:vml" Requires="v">
                <p:oleObj spid="_x0000_s19458" name="Document" r:id="rId3" imgW="27901900" imgH="9448800" progId="Word.Document.8">
                  <p:embed/>
                </p:oleObj>
              </mc:Choice>
              <mc:Fallback>
                <p:oleObj name="Document" r:id="rId3" imgW="27901900" imgH="9448800" progId="Word.Document.8">
                  <p:embed/>
                  <p:pic>
                    <p:nvPicPr>
                      <p:cNvPr id="10242" name="Object 27">
                        <a:extLst>
                          <a:ext uri="{FF2B5EF4-FFF2-40B4-BE49-F238E27FC236}">
                            <a16:creationId xmlns:a16="http://schemas.microsoft.com/office/drawing/2014/main" id="{2A278257-2B06-7E40-ABFE-3FBBC0FFA6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1" y="1600201"/>
                        <a:ext cx="3343275"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5" name="Text Box 28">
            <a:extLst>
              <a:ext uri="{FF2B5EF4-FFF2-40B4-BE49-F238E27FC236}">
                <a16:creationId xmlns:a16="http://schemas.microsoft.com/office/drawing/2014/main" id="{12BBD2F3-6296-DF43-A7A9-BF1F5372380A}"/>
              </a:ext>
            </a:extLst>
          </p:cNvPr>
          <p:cNvSpPr txBox="1">
            <a:spLocks noChangeArrowheads="1"/>
          </p:cNvSpPr>
          <p:nvPr/>
        </p:nvSpPr>
        <p:spPr bwMode="auto">
          <a:xfrm>
            <a:off x="6324600" y="1143000"/>
            <a:ext cx="160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lnSpc>
                <a:spcPct val="80000"/>
              </a:lnSpc>
              <a:spcBef>
                <a:spcPct val="20000"/>
              </a:spcBef>
              <a:buClr>
                <a:schemeClr val="accent2"/>
              </a:buClr>
              <a:buSzPct val="75000"/>
              <a:buFont typeface="Monotype Sorts" pitchFamily="2" charset="2"/>
              <a:buNone/>
            </a:pPr>
            <a:r>
              <a:rPr lang="en-US" altLang="zh-CN" sz="2000" b="1">
                <a:solidFill>
                  <a:schemeClr val="tx2"/>
                </a:solidFill>
                <a:latin typeface="Arial" panose="020B0604020202020204" pitchFamily="34" charset="0"/>
              </a:rPr>
              <a:t>Test Data</a:t>
            </a:r>
            <a:endParaRPr lang="en-US" altLang="zh-CN" sz="2000">
              <a:solidFill>
                <a:schemeClr val="bg2"/>
              </a:solidFill>
              <a:latin typeface="Arial" panose="020B0604020202020204" pitchFamily="34" charset="0"/>
            </a:endParaRPr>
          </a:p>
        </p:txBody>
      </p:sp>
      <p:sp>
        <p:nvSpPr>
          <p:cNvPr id="10246" name="Line 29">
            <a:extLst>
              <a:ext uri="{FF2B5EF4-FFF2-40B4-BE49-F238E27FC236}">
                <a16:creationId xmlns:a16="http://schemas.microsoft.com/office/drawing/2014/main" id="{CBE610B1-5866-E342-B19B-214961D8B32D}"/>
              </a:ext>
            </a:extLst>
          </p:cNvPr>
          <p:cNvSpPr>
            <a:spLocks noChangeShapeType="1"/>
          </p:cNvSpPr>
          <p:nvPr/>
        </p:nvSpPr>
        <p:spPr bwMode="auto">
          <a:xfrm flipH="1">
            <a:off x="4191000" y="1828800"/>
            <a:ext cx="2362200" cy="685800"/>
          </a:xfrm>
          <a:prstGeom prst="line">
            <a:avLst/>
          </a:prstGeom>
          <a:noFill/>
          <a:ln w="15875">
            <a:solidFill>
              <a:srgbClr val="FF0000"/>
            </a:solidFill>
            <a:prstDash val="dash"/>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821058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a:extLst>
              <a:ext uri="{FF2B5EF4-FFF2-40B4-BE49-F238E27FC236}">
                <a16:creationId xmlns:a16="http://schemas.microsoft.com/office/drawing/2014/main" id="{0F4CE3E9-F5AC-3045-A959-80C047AC6DBF}"/>
              </a:ext>
            </a:extLst>
          </p:cNvPr>
          <p:cNvSpPr>
            <a:spLocks noGrp="1" noChangeArrowheads="1"/>
          </p:cNvSpPr>
          <p:nvPr>
            <p:ph type="title"/>
          </p:nvPr>
        </p:nvSpPr>
        <p:spPr/>
        <p:txBody>
          <a:bodyPr/>
          <a:lstStyle/>
          <a:p>
            <a:pPr eaLnBrk="1" hangingPunct="1"/>
            <a:r>
              <a:rPr lang="en-US" altLang="zh-CN">
                <a:ea typeface="宋体" panose="02010600030101010101" pitchFamily="2" charset="-122"/>
              </a:rPr>
              <a:t>Apply Model to Test Data</a:t>
            </a:r>
          </a:p>
        </p:txBody>
      </p:sp>
      <p:sp>
        <p:nvSpPr>
          <p:cNvPr id="11268" name="Line 3">
            <a:extLst>
              <a:ext uri="{FF2B5EF4-FFF2-40B4-BE49-F238E27FC236}">
                <a16:creationId xmlns:a16="http://schemas.microsoft.com/office/drawing/2014/main" id="{591DA24D-29DD-1D48-B70E-4C1310222DC9}"/>
              </a:ext>
            </a:extLst>
          </p:cNvPr>
          <p:cNvSpPr>
            <a:spLocks noChangeShapeType="1"/>
          </p:cNvSpPr>
          <p:nvPr/>
        </p:nvSpPr>
        <p:spPr bwMode="auto">
          <a:xfrm>
            <a:off x="4422775" y="4551363"/>
            <a:ext cx="266700" cy="64611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69" name="Line 4">
            <a:extLst>
              <a:ext uri="{FF2B5EF4-FFF2-40B4-BE49-F238E27FC236}">
                <a16:creationId xmlns:a16="http://schemas.microsoft.com/office/drawing/2014/main" id="{0021C5BF-6E2A-8742-9259-6966DC99A7CE}"/>
              </a:ext>
            </a:extLst>
          </p:cNvPr>
          <p:cNvSpPr>
            <a:spLocks noChangeShapeType="1"/>
          </p:cNvSpPr>
          <p:nvPr/>
        </p:nvSpPr>
        <p:spPr bwMode="auto">
          <a:xfrm flipH="1">
            <a:off x="3182938" y="4551363"/>
            <a:ext cx="355600" cy="64611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0" name="Line 5">
            <a:extLst>
              <a:ext uri="{FF2B5EF4-FFF2-40B4-BE49-F238E27FC236}">
                <a16:creationId xmlns:a16="http://schemas.microsoft.com/office/drawing/2014/main" id="{F0B6FE1B-8F9F-4A49-8346-1CF292673A18}"/>
              </a:ext>
            </a:extLst>
          </p:cNvPr>
          <p:cNvSpPr>
            <a:spLocks noChangeShapeType="1"/>
          </p:cNvSpPr>
          <p:nvPr/>
        </p:nvSpPr>
        <p:spPr bwMode="auto">
          <a:xfrm flipH="1">
            <a:off x="3890963" y="3576639"/>
            <a:ext cx="442912" cy="649287"/>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1" name="Line 6">
            <a:extLst>
              <a:ext uri="{FF2B5EF4-FFF2-40B4-BE49-F238E27FC236}">
                <a16:creationId xmlns:a16="http://schemas.microsoft.com/office/drawing/2014/main" id="{BD34D222-BE6C-0F41-936D-F7A4CAD93A81}"/>
              </a:ext>
            </a:extLst>
          </p:cNvPr>
          <p:cNvSpPr>
            <a:spLocks noChangeShapeType="1"/>
          </p:cNvSpPr>
          <p:nvPr/>
        </p:nvSpPr>
        <p:spPr bwMode="auto">
          <a:xfrm>
            <a:off x="5219701" y="3576639"/>
            <a:ext cx="531813" cy="649287"/>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2" name="Line 7">
            <a:extLst>
              <a:ext uri="{FF2B5EF4-FFF2-40B4-BE49-F238E27FC236}">
                <a16:creationId xmlns:a16="http://schemas.microsoft.com/office/drawing/2014/main" id="{C6AC7F4E-E6DF-0241-A747-F2DFA7E59EAD}"/>
              </a:ext>
            </a:extLst>
          </p:cNvPr>
          <p:cNvSpPr>
            <a:spLocks noChangeShapeType="1"/>
          </p:cNvSpPr>
          <p:nvPr/>
        </p:nvSpPr>
        <p:spPr bwMode="auto">
          <a:xfrm>
            <a:off x="4068763" y="2686051"/>
            <a:ext cx="620712" cy="5683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3" name="Line 8">
            <a:extLst>
              <a:ext uri="{FF2B5EF4-FFF2-40B4-BE49-F238E27FC236}">
                <a16:creationId xmlns:a16="http://schemas.microsoft.com/office/drawing/2014/main" id="{16DD9DE7-099D-9B49-BB41-8C1E71125E04}"/>
              </a:ext>
            </a:extLst>
          </p:cNvPr>
          <p:cNvSpPr>
            <a:spLocks noChangeShapeType="1"/>
          </p:cNvSpPr>
          <p:nvPr/>
        </p:nvSpPr>
        <p:spPr bwMode="auto">
          <a:xfrm flipH="1">
            <a:off x="2563814" y="2686051"/>
            <a:ext cx="619125" cy="56832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4" name="Text Box 9">
            <a:extLst>
              <a:ext uri="{FF2B5EF4-FFF2-40B4-BE49-F238E27FC236}">
                <a16:creationId xmlns:a16="http://schemas.microsoft.com/office/drawing/2014/main" id="{6D6996F7-A985-9D4F-9E3D-551B60400D0A}"/>
              </a:ext>
            </a:extLst>
          </p:cNvPr>
          <p:cNvSpPr txBox="1">
            <a:spLocks noChangeArrowheads="1"/>
          </p:cNvSpPr>
          <p:nvPr/>
        </p:nvSpPr>
        <p:spPr bwMode="auto">
          <a:xfrm>
            <a:off x="3130551" y="2362200"/>
            <a:ext cx="1027113" cy="349250"/>
          </a:xfrm>
          <a:prstGeom prst="rect">
            <a:avLst/>
          </a:prstGeom>
          <a:solidFill>
            <a:srgbClr val="FFFF00"/>
          </a:solidFill>
          <a:ln w="12700">
            <a:solidFill>
              <a:srgbClr val="0000FF"/>
            </a:solidFill>
            <a:miter lim="800000"/>
            <a:headEnd/>
            <a:tailEnd/>
          </a:ln>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2D1993"/>
                </a:solidFill>
                <a:latin typeface="Arial" panose="020B0604020202020204" pitchFamily="34" charset="0"/>
              </a:rPr>
              <a:t>Refund</a:t>
            </a:r>
            <a:endParaRPr lang="en-US" altLang="zh-CN" sz="1600">
              <a:solidFill>
                <a:schemeClr val="bg2"/>
              </a:solidFill>
              <a:latin typeface="Arial" panose="020B0604020202020204" pitchFamily="34" charset="0"/>
            </a:endParaRPr>
          </a:p>
        </p:txBody>
      </p:sp>
      <p:sp>
        <p:nvSpPr>
          <p:cNvPr id="11275" name="Text Box 10">
            <a:extLst>
              <a:ext uri="{FF2B5EF4-FFF2-40B4-BE49-F238E27FC236}">
                <a16:creationId xmlns:a16="http://schemas.microsoft.com/office/drawing/2014/main" id="{853A6F76-C07D-F944-93E2-DF0DFA240F4B}"/>
              </a:ext>
            </a:extLst>
          </p:cNvPr>
          <p:cNvSpPr txBox="1">
            <a:spLocks noChangeArrowheads="1"/>
          </p:cNvSpPr>
          <p:nvPr/>
        </p:nvSpPr>
        <p:spPr bwMode="auto">
          <a:xfrm>
            <a:off x="4244976" y="3254376"/>
            <a:ext cx="1025525" cy="347663"/>
          </a:xfrm>
          <a:prstGeom prst="rect">
            <a:avLst/>
          </a:prstGeom>
          <a:solidFill>
            <a:srgbClr val="FFFF00"/>
          </a:solidFill>
          <a:ln w="12700">
            <a:solidFill>
              <a:srgbClr val="0000FF"/>
            </a:solidFill>
            <a:miter lim="800000"/>
            <a:headEnd/>
            <a:tailEnd/>
          </a:ln>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2D1993"/>
                </a:solidFill>
                <a:latin typeface="Arial" panose="020B0604020202020204" pitchFamily="34" charset="0"/>
              </a:rPr>
              <a:t>MarSt</a:t>
            </a:r>
            <a:endParaRPr lang="en-US" altLang="zh-CN" sz="1600">
              <a:solidFill>
                <a:schemeClr val="bg2"/>
              </a:solidFill>
              <a:latin typeface="Arial" panose="020B0604020202020204" pitchFamily="34" charset="0"/>
            </a:endParaRPr>
          </a:p>
        </p:txBody>
      </p:sp>
      <p:sp>
        <p:nvSpPr>
          <p:cNvPr id="11276" name="Text Box 11">
            <a:extLst>
              <a:ext uri="{FF2B5EF4-FFF2-40B4-BE49-F238E27FC236}">
                <a16:creationId xmlns:a16="http://schemas.microsoft.com/office/drawing/2014/main" id="{7E60286D-A44C-704F-A2C7-6D2588125A22}"/>
              </a:ext>
            </a:extLst>
          </p:cNvPr>
          <p:cNvSpPr txBox="1">
            <a:spLocks noChangeArrowheads="1"/>
          </p:cNvSpPr>
          <p:nvPr/>
        </p:nvSpPr>
        <p:spPr bwMode="auto">
          <a:xfrm>
            <a:off x="3449639" y="4225925"/>
            <a:ext cx="1062037" cy="349250"/>
          </a:xfrm>
          <a:prstGeom prst="rect">
            <a:avLst/>
          </a:prstGeom>
          <a:solidFill>
            <a:srgbClr val="FFFF00"/>
          </a:solidFill>
          <a:ln w="12700">
            <a:solidFill>
              <a:srgbClr val="0000FF"/>
            </a:solidFill>
            <a:miter lim="800000"/>
            <a:headEnd/>
            <a:tailEnd/>
          </a:ln>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2D1993"/>
                </a:solidFill>
                <a:latin typeface="Arial" panose="020B0604020202020204" pitchFamily="34" charset="0"/>
              </a:rPr>
              <a:t>TaxInc</a:t>
            </a:r>
            <a:endParaRPr lang="en-US" altLang="zh-CN" sz="1600">
              <a:solidFill>
                <a:schemeClr val="bg2"/>
              </a:solidFill>
              <a:latin typeface="Arial" panose="020B0604020202020204" pitchFamily="34" charset="0"/>
            </a:endParaRPr>
          </a:p>
        </p:txBody>
      </p:sp>
      <p:sp>
        <p:nvSpPr>
          <p:cNvPr id="11277" name="AutoShape 12">
            <a:extLst>
              <a:ext uri="{FF2B5EF4-FFF2-40B4-BE49-F238E27FC236}">
                <a16:creationId xmlns:a16="http://schemas.microsoft.com/office/drawing/2014/main" id="{CAD8EEAA-0AA1-8340-9F2C-3225E4F85C0C}"/>
              </a:ext>
            </a:extLst>
          </p:cNvPr>
          <p:cNvSpPr>
            <a:spLocks noChangeArrowheads="1"/>
          </p:cNvSpPr>
          <p:nvPr/>
        </p:nvSpPr>
        <p:spPr bwMode="auto">
          <a:xfrm>
            <a:off x="4465639" y="5194301"/>
            <a:ext cx="688975" cy="449263"/>
          </a:xfrm>
          <a:prstGeom prst="roundRect">
            <a:avLst>
              <a:gd name="adj" fmla="val 16769"/>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11278" name="Text Box 13">
            <a:extLst>
              <a:ext uri="{FF2B5EF4-FFF2-40B4-BE49-F238E27FC236}">
                <a16:creationId xmlns:a16="http://schemas.microsoft.com/office/drawing/2014/main" id="{ED6249CE-40F9-2245-8EAD-4BF1A516D505}"/>
              </a:ext>
            </a:extLst>
          </p:cNvPr>
          <p:cNvSpPr txBox="1">
            <a:spLocks noChangeArrowheads="1"/>
          </p:cNvSpPr>
          <p:nvPr/>
        </p:nvSpPr>
        <p:spPr bwMode="auto">
          <a:xfrm>
            <a:off x="4383089" y="5194300"/>
            <a:ext cx="7508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800000"/>
                </a:solidFill>
                <a:latin typeface="Arial" panose="020B0604020202020204" pitchFamily="34" charset="0"/>
              </a:rPr>
              <a:t>YES</a:t>
            </a:r>
            <a:endParaRPr lang="en-US" altLang="zh-CN" sz="1600">
              <a:solidFill>
                <a:schemeClr val="bg2"/>
              </a:solidFill>
              <a:latin typeface="Arial" panose="020B0604020202020204" pitchFamily="34" charset="0"/>
            </a:endParaRPr>
          </a:p>
        </p:txBody>
      </p:sp>
      <p:sp>
        <p:nvSpPr>
          <p:cNvPr id="11279" name="AutoShape 14">
            <a:extLst>
              <a:ext uri="{FF2B5EF4-FFF2-40B4-BE49-F238E27FC236}">
                <a16:creationId xmlns:a16="http://schemas.microsoft.com/office/drawing/2014/main" id="{165CDAAF-C6E6-654C-93E4-7BF0D8360ECD}"/>
              </a:ext>
            </a:extLst>
          </p:cNvPr>
          <p:cNvSpPr>
            <a:spLocks noChangeArrowheads="1"/>
          </p:cNvSpPr>
          <p:nvPr/>
        </p:nvSpPr>
        <p:spPr bwMode="auto">
          <a:xfrm>
            <a:off x="2828925" y="5214939"/>
            <a:ext cx="717550" cy="446087"/>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11280" name="Text Box 15">
            <a:extLst>
              <a:ext uri="{FF2B5EF4-FFF2-40B4-BE49-F238E27FC236}">
                <a16:creationId xmlns:a16="http://schemas.microsoft.com/office/drawing/2014/main" id="{63E8E099-B5BE-6041-A346-1D5F57975692}"/>
              </a:ext>
            </a:extLst>
          </p:cNvPr>
          <p:cNvSpPr txBox="1">
            <a:spLocks noChangeArrowheads="1"/>
          </p:cNvSpPr>
          <p:nvPr/>
        </p:nvSpPr>
        <p:spPr bwMode="auto">
          <a:xfrm>
            <a:off x="2959100" y="5197475"/>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800000"/>
                </a:solidFill>
                <a:latin typeface="Arial" panose="020B0604020202020204" pitchFamily="34" charset="0"/>
              </a:rPr>
              <a:t>NO</a:t>
            </a:r>
            <a:endParaRPr lang="en-US" altLang="zh-CN" sz="1600">
              <a:solidFill>
                <a:schemeClr val="bg2"/>
              </a:solidFill>
              <a:latin typeface="Arial" panose="020B0604020202020204" pitchFamily="34" charset="0"/>
            </a:endParaRPr>
          </a:p>
        </p:txBody>
      </p:sp>
      <p:sp>
        <p:nvSpPr>
          <p:cNvPr id="11281" name="AutoShape 16">
            <a:extLst>
              <a:ext uri="{FF2B5EF4-FFF2-40B4-BE49-F238E27FC236}">
                <a16:creationId xmlns:a16="http://schemas.microsoft.com/office/drawing/2014/main" id="{64AD40F6-571B-2045-AB25-C96AC147F088}"/>
              </a:ext>
            </a:extLst>
          </p:cNvPr>
          <p:cNvSpPr>
            <a:spLocks noChangeArrowheads="1"/>
          </p:cNvSpPr>
          <p:nvPr/>
        </p:nvSpPr>
        <p:spPr bwMode="auto">
          <a:xfrm>
            <a:off x="2209801" y="3271839"/>
            <a:ext cx="752475" cy="427037"/>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11282" name="Text Box 17">
            <a:extLst>
              <a:ext uri="{FF2B5EF4-FFF2-40B4-BE49-F238E27FC236}">
                <a16:creationId xmlns:a16="http://schemas.microsoft.com/office/drawing/2014/main" id="{8E5C24C5-2A3A-1B4F-934E-65068C9B96F3}"/>
              </a:ext>
            </a:extLst>
          </p:cNvPr>
          <p:cNvSpPr txBox="1">
            <a:spLocks noChangeArrowheads="1"/>
          </p:cNvSpPr>
          <p:nvPr/>
        </p:nvSpPr>
        <p:spPr bwMode="auto">
          <a:xfrm>
            <a:off x="2338388" y="3254375"/>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800000"/>
                </a:solidFill>
                <a:latin typeface="Arial" panose="020B0604020202020204" pitchFamily="34" charset="0"/>
              </a:rPr>
              <a:t>NO</a:t>
            </a:r>
            <a:endParaRPr lang="en-US" altLang="zh-CN" sz="1600">
              <a:solidFill>
                <a:srgbClr val="00FFFF"/>
              </a:solidFill>
              <a:latin typeface="Arial" panose="020B0604020202020204" pitchFamily="34" charset="0"/>
            </a:endParaRPr>
          </a:p>
        </p:txBody>
      </p:sp>
      <p:sp>
        <p:nvSpPr>
          <p:cNvPr id="11283" name="AutoShape 18">
            <a:extLst>
              <a:ext uri="{FF2B5EF4-FFF2-40B4-BE49-F238E27FC236}">
                <a16:creationId xmlns:a16="http://schemas.microsoft.com/office/drawing/2014/main" id="{13A46D49-1604-6B4B-9579-EDEFB0CB9A13}"/>
              </a:ext>
            </a:extLst>
          </p:cNvPr>
          <p:cNvSpPr>
            <a:spLocks noChangeArrowheads="1"/>
          </p:cNvSpPr>
          <p:nvPr/>
        </p:nvSpPr>
        <p:spPr bwMode="auto">
          <a:xfrm>
            <a:off x="5384801" y="4259264"/>
            <a:ext cx="752475" cy="466725"/>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11284" name="Text Box 19">
            <a:extLst>
              <a:ext uri="{FF2B5EF4-FFF2-40B4-BE49-F238E27FC236}">
                <a16:creationId xmlns:a16="http://schemas.microsoft.com/office/drawing/2014/main" id="{7A39E271-02F4-9543-8296-5E82D40A1320}"/>
              </a:ext>
            </a:extLst>
          </p:cNvPr>
          <p:cNvSpPr txBox="1">
            <a:spLocks noChangeArrowheads="1"/>
          </p:cNvSpPr>
          <p:nvPr/>
        </p:nvSpPr>
        <p:spPr bwMode="auto">
          <a:xfrm>
            <a:off x="5492750" y="4259263"/>
            <a:ext cx="4905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800000"/>
                </a:solidFill>
                <a:latin typeface="Arial" panose="020B0604020202020204" pitchFamily="34" charset="0"/>
              </a:rPr>
              <a:t>NO</a:t>
            </a:r>
            <a:endParaRPr lang="en-US" altLang="zh-CN" sz="1600">
              <a:solidFill>
                <a:schemeClr val="bg2"/>
              </a:solidFill>
              <a:latin typeface="Arial" panose="020B0604020202020204" pitchFamily="34" charset="0"/>
            </a:endParaRPr>
          </a:p>
        </p:txBody>
      </p:sp>
      <p:sp>
        <p:nvSpPr>
          <p:cNvPr id="11285" name="Text Box 20">
            <a:extLst>
              <a:ext uri="{FF2B5EF4-FFF2-40B4-BE49-F238E27FC236}">
                <a16:creationId xmlns:a16="http://schemas.microsoft.com/office/drawing/2014/main" id="{BF3049CD-7463-FA49-A483-B000B6C8D2A8}"/>
              </a:ext>
            </a:extLst>
          </p:cNvPr>
          <p:cNvSpPr txBox="1">
            <a:spLocks noChangeArrowheads="1"/>
          </p:cNvSpPr>
          <p:nvPr/>
        </p:nvSpPr>
        <p:spPr bwMode="auto">
          <a:xfrm>
            <a:off x="2384425" y="2686050"/>
            <a:ext cx="533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Yes</a:t>
            </a:r>
            <a:endParaRPr lang="en-US" altLang="zh-CN" sz="1600">
              <a:solidFill>
                <a:schemeClr val="bg2"/>
              </a:solidFill>
              <a:latin typeface="Arial" panose="020B0604020202020204" pitchFamily="34" charset="0"/>
            </a:endParaRPr>
          </a:p>
        </p:txBody>
      </p:sp>
      <p:sp>
        <p:nvSpPr>
          <p:cNvPr id="11286" name="Text Box 21">
            <a:extLst>
              <a:ext uri="{FF2B5EF4-FFF2-40B4-BE49-F238E27FC236}">
                <a16:creationId xmlns:a16="http://schemas.microsoft.com/office/drawing/2014/main" id="{2F3031F4-02E5-BC49-99AB-28D1852E0F7D}"/>
              </a:ext>
            </a:extLst>
          </p:cNvPr>
          <p:cNvSpPr txBox="1">
            <a:spLocks noChangeArrowheads="1"/>
          </p:cNvSpPr>
          <p:nvPr/>
        </p:nvSpPr>
        <p:spPr bwMode="auto">
          <a:xfrm>
            <a:off x="4421188" y="2686050"/>
            <a:ext cx="4429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solidFill>
                  <a:srgbClr val="FF0000"/>
                </a:solidFill>
                <a:latin typeface="Arial" panose="020B0604020202020204" pitchFamily="34" charset="0"/>
              </a:rPr>
              <a:t>No</a:t>
            </a:r>
          </a:p>
        </p:txBody>
      </p:sp>
      <p:sp>
        <p:nvSpPr>
          <p:cNvPr id="11287" name="Text Box 22">
            <a:extLst>
              <a:ext uri="{FF2B5EF4-FFF2-40B4-BE49-F238E27FC236}">
                <a16:creationId xmlns:a16="http://schemas.microsoft.com/office/drawing/2014/main" id="{B487F62B-0361-0B44-A57E-EB8F8E57052A}"/>
              </a:ext>
            </a:extLst>
          </p:cNvPr>
          <p:cNvSpPr txBox="1">
            <a:spLocks noChangeArrowheads="1"/>
          </p:cNvSpPr>
          <p:nvPr/>
        </p:nvSpPr>
        <p:spPr bwMode="auto">
          <a:xfrm>
            <a:off x="5546726" y="3624263"/>
            <a:ext cx="930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Married</a:t>
            </a:r>
            <a:r>
              <a:rPr lang="en-US" altLang="zh-CN" sz="1600">
                <a:solidFill>
                  <a:schemeClr val="bg2"/>
                </a:solidFill>
                <a:latin typeface="Arial" panose="020B0604020202020204" pitchFamily="34" charset="0"/>
              </a:rPr>
              <a:t> </a:t>
            </a:r>
          </a:p>
        </p:txBody>
      </p:sp>
      <p:sp>
        <p:nvSpPr>
          <p:cNvPr id="11288" name="Text Box 23">
            <a:extLst>
              <a:ext uri="{FF2B5EF4-FFF2-40B4-BE49-F238E27FC236}">
                <a16:creationId xmlns:a16="http://schemas.microsoft.com/office/drawing/2014/main" id="{B3E8C7E2-EEA5-E041-A086-AD62E5BC77C2}"/>
              </a:ext>
            </a:extLst>
          </p:cNvPr>
          <p:cNvSpPr txBox="1">
            <a:spLocks noChangeArrowheads="1"/>
          </p:cNvSpPr>
          <p:nvPr/>
        </p:nvSpPr>
        <p:spPr bwMode="auto">
          <a:xfrm>
            <a:off x="3186114" y="3659188"/>
            <a:ext cx="1660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Single, Divorced</a:t>
            </a:r>
            <a:endParaRPr lang="en-US" altLang="zh-CN" sz="1600">
              <a:solidFill>
                <a:schemeClr val="bg2"/>
              </a:solidFill>
              <a:latin typeface="Arial" panose="020B0604020202020204" pitchFamily="34" charset="0"/>
            </a:endParaRPr>
          </a:p>
        </p:txBody>
      </p:sp>
      <p:sp>
        <p:nvSpPr>
          <p:cNvPr id="11289" name="Text Box 24">
            <a:extLst>
              <a:ext uri="{FF2B5EF4-FFF2-40B4-BE49-F238E27FC236}">
                <a16:creationId xmlns:a16="http://schemas.microsoft.com/office/drawing/2014/main" id="{BCCFE23C-F672-C046-B7AC-597BB75E05A1}"/>
              </a:ext>
            </a:extLst>
          </p:cNvPr>
          <p:cNvSpPr txBox="1">
            <a:spLocks noChangeArrowheads="1"/>
          </p:cNvSpPr>
          <p:nvPr/>
        </p:nvSpPr>
        <p:spPr bwMode="auto">
          <a:xfrm>
            <a:off x="2679701" y="4630738"/>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&lt; 80K</a:t>
            </a:r>
            <a:endParaRPr lang="en-US" altLang="zh-CN" sz="1600">
              <a:solidFill>
                <a:schemeClr val="bg2"/>
              </a:solidFill>
              <a:latin typeface="Arial" panose="020B0604020202020204" pitchFamily="34" charset="0"/>
            </a:endParaRPr>
          </a:p>
        </p:txBody>
      </p:sp>
      <p:sp>
        <p:nvSpPr>
          <p:cNvPr id="11290" name="Text Box 25">
            <a:extLst>
              <a:ext uri="{FF2B5EF4-FFF2-40B4-BE49-F238E27FC236}">
                <a16:creationId xmlns:a16="http://schemas.microsoft.com/office/drawing/2014/main" id="{CA6484BC-10A5-EE4D-87AD-D75D34FD4BC3}"/>
              </a:ext>
            </a:extLst>
          </p:cNvPr>
          <p:cNvSpPr txBox="1">
            <a:spLocks noChangeArrowheads="1"/>
          </p:cNvSpPr>
          <p:nvPr/>
        </p:nvSpPr>
        <p:spPr bwMode="auto">
          <a:xfrm>
            <a:off x="4625976" y="4630738"/>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&gt; 80K</a:t>
            </a:r>
            <a:endParaRPr lang="en-US" altLang="zh-CN" sz="1600">
              <a:solidFill>
                <a:schemeClr val="bg2"/>
              </a:solidFill>
              <a:latin typeface="Arial" panose="020B0604020202020204" pitchFamily="34" charset="0"/>
            </a:endParaRPr>
          </a:p>
        </p:txBody>
      </p:sp>
      <p:graphicFrame>
        <p:nvGraphicFramePr>
          <p:cNvPr id="11266" name="Object 26">
            <a:extLst>
              <a:ext uri="{FF2B5EF4-FFF2-40B4-BE49-F238E27FC236}">
                <a16:creationId xmlns:a16="http://schemas.microsoft.com/office/drawing/2014/main" id="{139D56B7-143B-8144-9FBB-2C7621A23AED}"/>
              </a:ext>
            </a:extLst>
          </p:cNvPr>
          <p:cNvGraphicFramePr>
            <a:graphicFrameLocks noChangeAspect="1"/>
          </p:cNvGraphicFramePr>
          <p:nvPr/>
        </p:nvGraphicFramePr>
        <p:xfrm>
          <a:off x="6477001" y="1600201"/>
          <a:ext cx="3343275" cy="1133475"/>
        </p:xfrm>
        <a:graphic>
          <a:graphicData uri="http://schemas.openxmlformats.org/presentationml/2006/ole">
            <mc:AlternateContent xmlns:mc="http://schemas.openxmlformats.org/markup-compatibility/2006">
              <mc:Choice xmlns:v="urn:schemas-microsoft-com:vml" Requires="v">
                <p:oleObj spid="_x0000_s20482" name="Document" r:id="rId3" imgW="27901900" imgH="9448800" progId="Word.Document.8">
                  <p:embed/>
                </p:oleObj>
              </mc:Choice>
              <mc:Fallback>
                <p:oleObj name="Document" r:id="rId3" imgW="27901900" imgH="9448800" progId="Word.Document.8">
                  <p:embed/>
                  <p:pic>
                    <p:nvPicPr>
                      <p:cNvPr id="11266" name="Object 26">
                        <a:extLst>
                          <a:ext uri="{FF2B5EF4-FFF2-40B4-BE49-F238E27FC236}">
                            <a16:creationId xmlns:a16="http://schemas.microsoft.com/office/drawing/2014/main" id="{139D56B7-143B-8144-9FBB-2C7621A23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1" y="1600201"/>
                        <a:ext cx="3343275"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91" name="Text Box 27">
            <a:extLst>
              <a:ext uri="{FF2B5EF4-FFF2-40B4-BE49-F238E27FC236}">
                <a16:creationId xmlns:a16="http://schemas.microsoft.com/office/drawing/2014/main" id="{D6C9DD79-F20C-3A41-8A84-F7E132C56475}"/>
              </a:ext>
            </a:extLst>
          </p:cNvPr>
          <p:cNvSpPr txBox="1">
            <a:spLocks noChangeArrowheads="1"/>
          </p:cNvSpPr>
          <p:nvPr/>
        </p:nvSpPr>
        <p:spPr bwMode="auto">
          <a:xfrm>
            <a:off x="6324600" y="1143000"/>
            <a:ext cx="160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lnSpc>
                <a:spcPct val="80000"/>
              </a:lnSpc>
              <a:spcBef>
                <a:spcPct val="20000"/>
              </a:spcBef>
              <a:buClr>
                <a:schemeClr val="accent2"/>
              </a:buClr>
              <a:buSzPct val="75000"/>
              <a:buFont typeface="Monotype Sorts" pitchFamily="2" charset="2"/>
              <a:buNone/>
            </a:pPr>
            <a:r>
              <a:rPr lang="en-US" altLang="zh-CN" sz="2000" b="1">
                <a:solidFill>
                  <a:schemeClr val="tx2"/>
                </a:solidFill>
                <a:latin typeface="Arial" panose="020B0604020202020204" pitchFamily="34" charset="0"/>
              </a:rPr>
              <a:t>Test Data</a:t>
            </a:r>
            <a:endParaRPr lang="en-US" altLang="zh-CN" sz="2000">
              <a:solidFill>
                <a:schemeClr val="bg2"/>
              </a:solidFill>
              <a:latin typeface="Arial" panose="020B0604020202020204" pitchFamily="34" charset="0"/>
            </a:endParaRPr>
          </a:p>
        </p:txBody>
      </p:sp>
      <p:sp>
        <p:nvSpPr>
          <p:cNvPr id="11292" name="Line 28">
            <a:extLst>
              <a:ext uri="{FF2B5EF4-FFF2-40B4-BE49-F238E27FC236}">
                <a16:creationId xmlns:a16="http://schemas.microsoft.com/office/drawing/2014/main" id="{F4D722FF-47AE-0943-B4E9-33CAAACE5617}"/>
              </a:ext>
            </a:extLst>
          </p:cNvPr>
          <p:cNvSpPr>
            <a:spLocks noChangeShapeType="1"/>
          </p:cNvSpPr>
          <p:nvPr/>
        </p:nvSpPr>
        <p:spPr bwMode="auto">
          <a:xfrm flipH="1">
            <a:off x="4876800" y="2362200"/>
            <a:ext cx="1600200" cy="457200"/>
          </a:xfrm>
          <a:prstGeom prst="line">
            <a:avLst/>
          </a:prstGeom>
          <a:noFill/>
          <a:ln w="15875">
            <a:solidFill>
              <a:srgbClr val="FF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23114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a:extLst>
              <a:ext uri="{FF2B5EF4-FFF2-40B4-BE49-F238E27FC236}">
                <a16:creationId xmlns:a16="http://schemas.microsoft.com/office/drawing/2014/main" id="{DC97CCED-D847-CB40-A250-508C40961BDF}"/>
              </a:ext>
            </a:extLst>
          </p:cNvPr>
          <p:cNvSpPr>
            <a:spLocks noGrp="1" noChangeArrowheads="1"/>
          </p:cNvSpPr>
          <p:nvPr>
            <p:ph type="title"/>
          </p:nvPr>
        </p:nvSpPr>
        <p:spPr/>
        <p:txBody>
          <a:bodyPr/>
          <a:lstStyle/>
          <a:p>
            <a:pPr eaLnBrk="1" hangingPunct="1"/>
            <a:r>
              <a:rPr lang="en-US" altLang="zh-CN">
                <a:ea typeface="宋体" panose="02010600030101010101" pitchFamily="2" charset="-122"/>
              </a:rPr>
              <a:t>Apply Model to Test Data</a:t>
            </a:r>
          </a:p>
        </p:txBody>
      </p:sp>
      <p:sp>
        <p:nvSpPr>
          <p:cNvPr id="12292" name="Line 3">
            <a:extLst>
              <a:ext uri="{FF2B5EF4-FFF2-40B4-BE49-F238E27FC236}">
                <a16:creationId xmlns:a16="http://schemas.microsoft.com/office/drawing/2014/main" id="{48964A9F-E7AD-9C46-B255-AE3A711D92A3}"/>
              </a:ext>
            </a:extLst>
          </p:cNvPr>
          <p:cNvSpPr>
            <a:spLocks noChangeShapeType="1"/>
          </p:cNvSpPr>
          <p:nvPr/>
        </p:nvSpPr>
        <p:spPr bwMode="auto">
          <a:xfrm>
            <a:off x="4422775" y="4551363"/>
            <a:ext cx="266700" cy="64611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293" name="Line 4">
            <a:extLst>
              <a:ext uri="{FF2B5EF4-FFF2-40B4-BE49-F238E27FC236}">
                <a16:creationId xmlns:a16="http://schemas.microsoft.com/office/drawing/2014/main" id="{3FE295C5-A0BB-4744-9238-8CFCAFD566B9}"/>
              </a:ext>
            </a:extLst>
          </p:cNvPr>
          <p:cNvSpPr>
            <a:spLocks noChangeShapeType="1"/>
          </p:cNvSpPr>
          <p:nvPr/>
        </p:nvSpPr>
        <p:spPr bwMode="auto">
          <a:xfrm flipH="1">
            <a:off x="3182938" y="4551363"/>
            <a:ext cx="355600" cy="64611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294" name="Line 5">
            <a:extLst>
              <a:ext uri="{FF2B5EF4-FFF2-40B4-BE49-F238E27FC236}">
                <a16:creationId xmlns:a16="http://schemas.microsoft.com/office/drawing/2014/main" id="{FFCBAB1C-6615-B647-8E5D-0E883E14E3AB}"/>
              </a:ext>
            </a:extLst>
          </p:cNvPr>
          <p:cNvSpPr>
            <a:spLocks noChangeShapeType="1"/>
          </p:cNvSpPr>
          <p:nvPr/>
        </p:nvSpPr>
        <p:spPr bwMode="auto">
          <a:xfrm flipH="1">
            <a:off x="3890963" y="3576639"/>
            <a:ext cx="442912" cy="649287"/>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295" name="Line 6">
            <a:extLst>
              <a:ext uri="{FF2B5EF4-FFF2-40B4-BE49-F238E27FC236}">
                <a16:creationId xmlns:a16="http://schemas.microsoft.com/office/drawing/2014/main" id="{D1E0D3D1-5780-AD48-8B49-40A7A7F71000}"/>
              </a:ext>
            </a:extLst>
          </p:cNvPr>
          <p:cNvSpPr>
            <a:spLocks noChangeShapeType="1"/>
          </p:cNvSpPr>
          <p:nvPr/>
        </p:nvSpPr>
        <p:spPr bwMode="auto">
          <a:xfrm>
            <a:off x="5219701" y="3576639"/>
            <a:ext cx="531813" cy="649287"/>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296" name="Line 7">
            <a:extLst>
              <a:ext uri="{FF2B5EF4-FFF2-40B4-BE49-F238E27FC236}">
                <a16:creationId xmlns:a16="http://schemas.microsoft.com/office/drawing/2014/main" id="{43F1A895-2CED-CB44-887B-E38ED7B8ECB8}"/>
              </a:ext>
            </a:extLst>
          </p:cNvPr>
          <p:cNvSpPr>
            <a:spLocks noChangeShapeType="1"/>
          </p:cNvSpPr>
          <p:nvPr/>
        </p:nvSpPr>
        <p:spPr bwMode="auto">
          <a:xfrm>
            <a:off x="4068763" y="2686051"/>
            <a:ext cx="620712" cy="5683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297" name="Line 8">
            <a:extLst>
              <a:ext uri="{FF2B5EF4-FFF2-40B4-BE49-F238E27FC236}">
                <a16:creationId xmlns:a16="http://schemas.microsoft.com/office/drawing/2014/main" id="{9C5926D3-9B78-0E42-B58B-D242E8AC4B27}"/>
              </a:ext>
            </a:extLst>
          </p:cNvPr>
          <p:cNvSpPr>
            <a:spLocks noChangeShapeType="1"/>
          </p:cNvSpPr>
          <p:nvPr/>
        </p:nvSpPr>
        <p:spPr bwMode="auto">
          <a:xfrm flipH="1">
            <a:off x="2563814" y="2686051"/>
            <a:ext cx="619125" cy="56832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298" name="Text Box 9">
            <a:extLst>
              <a:ext uri="{FF2B5EF4-FFF2-40B4-BE49-F238E27FC236}">
                <a16:creationId xmlns:a16="http://schemas.microsoft.com/office/drawing/2014/main" id="{B2363C44-C0D8-F442-BC02-FDD7451FEE72}"/>
              </a:ext>
            </a:extLst>
          </p:cNvPr>
          <p:cNvSpPr txBox="1">
            <a:spLocks noChangeArrowheads="1"/>
          </p:cNvSpPr>
          <p:nvPr/>
        </p:nvSpPr>
        <p:spPr bwMode="auto">
          <a:xfrm>
            <a:off x="3130551" y="2362200"/>
            <a:ext cx="1027113" cy="349250"/>
          </a:xfrm>
          <a:prstGeom prst="rect">
            <a:avLst/>
          </a:prstGeom>
          <a:solidFill>
            <a:srgbClr val="FFFF00"/>
          </a:solidFill>
          <a:ln w="12700">
            <a:solidFill>
              <a:srgbClr val="0000FF"/>
            </a:solidFill>
            <a:miter lim="800000"/>
            <a:headEnd/>
            <a:tailEnd/>
          </a:ln>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2D1993"/>
                </a:solidFill>
                <a:latin typeface="Arial" panose="020B0604020202020204" pitchFamily="34" charset="0"/>
              </a:rPr>
              <a:t>Refund</a:t>
            </a:r>
            <a:endParaRPr lang="en-US" altLang="zh-CN" sz="1600">
              <a:solidFill>
                <a:schemeClr val="bg2"/>
              </a:solidFill>
              <a:latin typeface="Arial" panose="020B0604020202020204" pitchFamily="34" charset="0"/>
            </a:endParaRPr>
          </a:p>
        </p:txBody>
      </p:sp>
      <p:sp>
        <p:nvSpPr>
          <p:cNvPr id="12299" name="Text Box 10">
            <a:extLst>
              <a:ext uri="{FF2B5EF4-FFF2-40B4-BE49-F238E27FC236}">
                <a16:creationId xmlns:a16="http://schemas.microsoft.com/office/drawing/2014/main" id="{777D33C2-7097-614F-A990-EE580B2DD398}"/>
              </a:ext>
            </a:extLst>
          </p:cNvPr>
          <p:cNvSpPr txBox="1">
            <a:spLocks noChangeArrowheads="1"/>
          </p:cNvSpPr>
          <p:nvPr/>
        </p:nvSpPr>
        <p:spPr bwMode="auto">
          <a:xfrm>
            <a:off x="4244976" y="3254376"/>
            <a:ext cx="1025525" cy="347663"/>
          </a:xfrm>
          <a:prstGeom prst="rect">
            <a:avLst/>
          </a:prstGeom>
          <a:solidFill>
            <a:srgbClr val="FFFF00"/>
          </a:solidFill>
          <a:ln w="12700">
            <a:solidFill>
              <a:srgbClr val="0000FF"/>
            </a:solidFill>
            <a:miter lim="800000"/>
            <a:headEnd/>
            <a:tailEnd/>
          </a:ln>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2D1993"/>
                </a:solidFill>
                <a:latin typeface="Arial" panose="020B0604020202020204" pitchFamily="34" charset="0"/>
              </a:rPr>
              <a:t>MarSt</a:t>
            </a:r>
            <a:endParaRPr lang="en-US" altLang="zh-CN" sz="1600">
              <a:solidFill>
                <a:schemeClr val="bg2"/>
              </a:solidFill>
              <a:latin typeface="Arial" panose="020B0604020202020204" pitchFamily="34" charset="0"/>
            </a:endParaRPr>
          </a:p>
        </p:txBody>
      </p:sp>
      <p:sp>
        <p:nvSpPr>
          <p:cNvPr id="12300" name="Text Box 11">
            <a:extLst>
              <a:ext uri="{FF2B5EF4-FFF2-40B4-BE49-F238E27FC236}">
                <a16:creationId xmlns:a16="http://schemas.microsoft.com/office/drawing/2014/main" id="{8492EBB7-93E7-074C-AD0B-87B587CDA582}"/>
              </a:ext>
            </a:extLst>
          </p:cNvPr>
          <p:cNvSpPr txBox="1">
            <a:spLocks noChangeArrowheads="1"/>
          </p:cNvSpPr>
          <p:nvPr/>
        </p:nvSpPr>
        <p:spPr bwMode="auto">
          <a:xfrm>
            <a:off x="3449639" y="4225925"/>
            <a:ext cx="1062037" cy="349250"/>
          </a:xfrm>
          <a:prstGeom prst="rect">
            <a:avLst/>
          </a:prstGeom>
          <a:solidFill>
            <a:srgbClr val="FFFF00"/>
          </a:solidFill>
          <a:ln w="12700">
            <a:solidFill>
              <a:srgbClr val="0000FF"/>
            </a:solidFill>
            <a:miter lim="800000"/>
            <a:headEnd/>
            <a:tailEnd/>
          </a:ln>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2D1993"/>
                </a:solidFill>
                <a:latin typeface="Arial" panose="020B0604020202020204" pitchFamily="34" charset="0"/>
              </a:rPr>
              <a:t>TaxInc</a:t>
            </a:r>
            <a:endParaRPr lang="en-US" altLang="zh-CN" sz="1600">
              <a:solidFill>
                <a:schemeClr val="bg2"/>
              </a:solidFill>
              <a:latin typeface="Arial" panose="020B0604020202020204" pitchFamily="34" charset="0"/>
            </a:endParaRPr>
          </a:p>
        </p:txBody>
      </p:sp>
      <p:sp>
        <p:nvSpPr>
          <p:cNvPr id="12301" name="AutoShape 12">
            <a:extLst>
              <a:ext uri="{FF2B5EF4-FFF2-40B4-BE49-F238E27FC236}">
                <a16:creationId xmlns:a16="http://schemas.microsoft.com/office/drawing/2014/main" id="{AF22E989-0635-FF4A-B317-68EF4E51C525}"/>
              </a:ext>
            </a:extLst>
          </p:cNvPr>
          <p:cNvSpPr>
            <a:spLocks noChangeArrowheads="1"/>
          </p:cNvSpPr>
          <p:nvPr/>
        </p:nvSpPr>
        <p:spPr bwMode="auto">
          <a:xfrm>
            <a:off x="4465639" y="5194301"/>
            <a:ext cx="688975" cy="449263"/>
          </a:xfrm>
          <a:prstGeom prst="roundRect">
            <a:avLst>
              <a:gd name="adj" fmla="val 16769"/>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12302" name="Text Box 13">
            <a:extLst>
              <a:ext uri="{FF2B5EF4-FFF2-40B4-BE49-F238E27FC236}">
                <a16:creationId xmlns:a16="http://schemas.microsoft.com/office/drawing/2014/main" id="{516FCB70-CF26-974B-B4C7-0B401A11EE13}"/>
              </a:ext>
            </a:extLst>
          </p:cNvPr>
          <p:cNvSpPr txBox="1">
            <a:spLocks noChangeArrowheads="1"/>
          </p:cNvSpPr>
          <p:nvPr/>
        </p:nvSpPr>
        <p:spPr bwMode="auto">
          <a:xfrm>
            <a:off x="4383089" y="5194300"/>
            <a:ext cx="7508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800000"/>
                </a:solidFill>
                <a:latin typeface="Arial" panose="020B0604020202020204" pitchFamily="34" charset="0"/>
              </a:rPr>
              <a:t>YES</a:t>
            </a:r>
            <a:endParaRPr lang="en-US" altLang="zh-CN" sz="1600">
              <a:solidFill>
                <a:schemeClr val="bg2"/>
              </a:solidFill>
              <a:latin typeface="Arial" panose="020B0604020202020204" pitchFamily="34" charset="0"/>
            </a:endParaRPr>
          </a:p>
        </p:txBody>
      </p:sp>
      <p:sp>
        <p:nvSpPr>
          <p:cNvPr id="12303" name="AutoShape 14">
            <a:extLst>
              <a:ext uri="{FF2B5EF4-FFF2-40B4-BE49-F238E27FC236}">
                <a16:creationId xmlns:a16="http://schemas.microsoft.com/office/drawing/2014/main" id="{055BEA1A-42AA-8B44-9196-9740294570A4}"/>
              </a:ext>
            </a:extLst>
          </p:cNvPr>
          <p:cNvSpPr>
            <a:spLocks noChangeArrowheads="1"/>
          </p:cNvSpPr>
          <p:nvPr/>
        </p:nvSpPr>
        <p:spPr bwMode="auto">
          <a:xfrm>
            <a:off x="2828925" y="5214939"/>
            <a:ext cx="717550" cy="446087"/>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12304" name="Text Box 15">
            <a:extLst>
              <a:ext uri="{FF2B5EF4-FFF2-40B4-BE49-F238E27FC236}">
                <a16:creationId xmlns:a16="http://schemas.microsoft.com/office/drawing/2014/main" id="{97A66363-7F20-D14A-AB3F-8ADFB2A44009}"/>
              </a:ext>
            </a:extLst>
          </p:cNvPr>
          <p:cNvSpPr txBox="1">
            <a:spLocks noChangeArrowheads="1"/>
          </p:cNvSpPr>
          <p:nvPr/>
        </p:nvSpPr>
        <p:spPr bwMode="auto">
          <a:xfrm>
            <a:off x="2959100" y="5197475"/>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800000"/>
                </a:solidFill>
                <a:latin typeface="Arial" panose="020B0604020202020204" pitchFamily="34" charset="0"/>
              </a:rPr>
              <a:t>NO</a:t>
            </a:r>
            <a:endParaRPr lang="en-US" altLang="zh-CN" sz="1600">
              <a:solidFill>
                <a:schemeClr val="bg2"/>
              </a:solidFill>
              <a:latin typeface="Arial" panose="020B0604020202020204" pitchFamily="34" charset="0"/>
            </a:endParaRPr>
          </a:p>
        </p:txBody>
      </p:sp>
      <p:sp>
        <p:nvSpPr>
          <p:cNvPr id="12305" name="AutoShape 16">
            <a:extLst>
              <a:ext uri="{FF2B5EF4-FFF2-40B4-BE49-F238E27FC236}">
                <a16:creationId xmlns:a16="http://schemas.microsoft.com/office/drawing/2014/main" id="{046C84A5-E167-C548-86A3-E6409EB99703}"/>
              </a:ext>
            </a:extLst>
          </p:cNvPr>
          <p:cNvSpPr>
            <a:spLocks noChangeArrowheads="1"/>
          </p:cNvSpPr>
          <p:nvPr/>
        </p:nvSpPr>
        <p:spPr bwMode="auto">
          <a:xfrm>
            <a:off x="2209801" y="3271839"/>
            <a:ext cx="752475" cy="427037"/>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12306" name="Text Box 17">
            <a:extLst>
              <a:ext uri="{FF2B5EF4-FFF2-40B4-BE49-F238E27FC236}">
                <a16:creationId xmlns:a16="http://schemas.microsoft.com/office/drawing/2014/main" id="{853134C3-227E-6449-A160-84DEFE311D8E}"/>
              </a:ext>
            </a:extLst>
          </p:cNvPr>
          <p:cNvSpPr txBox="1">
            <a:spLocks noChangeArrowheads="1"/>
          </p:cNvSpPr>
          <p:nvPr/>
        </p:nvSpPr>
        <p:spPr bwMode="auto">
          <a:xfrm>
            <a:off x="2338388" y="3254375"/>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800000"/>
                </a:solidFill>
                <a:latin typeface="Arial" panose="020B0604020202020204" pitchFamily="34" charset="0"/>
              </a:rPr>
              <a:t>NO</a:t>
            </a:r>
            <a:endParaRPr lang="en-US" altLang="zh-CN" sz="1600">
              <a:solidFill>
                <a:srgbClr val="00FFFF"/>
              </a:solidFill>
              <a:latin typeface="Arial" panose="020B0604020202020204" pitchFamily="34" charset="0"/>
            </a:endParaRPr>
          </a:p>
        </p:txBody>
      </p:sp>
      <p:sp>
        <p:nvSpPr>
          <p:cNvPr id="12307" name="AutoShape 18">
            <a:extLst>
              <a:ext uri="{FF2B5EF4-FFF2-40B4-BE49-F238E27FC236}">
                <a16:creationId xmlns:a16="http://schemas.microsoft.com/office/drawing/2014/main" id="{AF85D5A0-3A0D-B047-9EB2-1AA457984C61}"/>
              </a:ext>
            </a:extLst>
          </p:cNvPr>
          <p:cNvSpPr>
            <a:spLocks noChangeArrowheads="1"/>
          </p:cNvSpPr>
          <p:nvPr/>
        </p:nvSpPr>
        <p:spPr bwMode="auto">
          <a:xfrm>
            <a:off x="5384801" y="4259264"/>
            <a:ext cx="752475" cy="466725"/>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12308" name="Text Box 19">
            <a:extLst>
              <a:ext uri="{FF2B5EF4-FFF2-40B4-BE49-F238E27FC236}">
                <a16:creationId xmlns:a16="http://schemas.microsoft.com/office/drawing/2014/main" id="{4FC79A06-9064-EA4B-9B34-D58F259C403A}"/>
              </a:ext>
            </a:extLst>
          </p:cNvPr>
          <p:cNvSpPr txBox="1">
            <a:spLocks noChangeArrowheads="1"/>
          </p:cNvSpPr>
          <p:nvPr/>
        </p:nvSpPr>
        <p:spPr bwMode="auto">
          <a:xfrm>
            <a:off x="5492750" y="4259263"/>
            <a:ext cx="4905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800000"/>
                </a:solidFill>
                <a:latin typeface="Arial" panose="020B0604020202020204" pitchFamily="34" charset="0"/>
              </a:rPr>
              <a:t>NO</a:t>
            </a:r>
            <a:endParaRPr lang="en-US" altLang="zh-CN" sz="1600">
              <a:solidFill>
                <a:schemeClr val="bg2"/>
              </a:solidFill>
              <a:latin typeface="Arial" panose="020B0604020202020204" pitchFamily="34" charset="0"/>
            </a:endParaRPr>
          </a:p>
        </p:txBody>
      </p:sp>
      <p:sp>
        <p:nvSpPr>
          <p:cNvPr id="12309" name="Text Box 20">
            <a:extLst>
              <a:ext uri="{FF2B5EF4-FFF2-40B4-BE49-F238E27FC236}">
                <a16:creationId xmlns:a16="http://schemas.microsoft.com/office/drawing/2014/main" id="{6BAA102F-9A8F-3546-8BA3-64F5F1910CCA}"/>
              </a:ext>
            </a:extLst>
          </p:cNvPr>
          <p:cNvSpPr txBox="1">
            <a:spLocks noChangeArrowheads="1"/>
          </p:cNvSpPr>
          <p:nvPr/>
        </p:nvSpPr>
        <p:spPr bwMode="auto">
          <a:xfrm>
            <a:off x="2384425" y="2686050"/>
            <a:ext cx="533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Yes</a:t>
            </a:r>
            <a:endParaRPr lang="en-US" altLang="zh-CN" sz="1600">
              <a:solidFill>
                <a:schemeClr val="bg2"/>
              </a:solidFill>
              <a:latin typeface="Arial" panose="020B0604020202020204" pitchFamily="34" charset="0"/>
            </a:endParaRPr>
          </a:p>
        </p:txBody>
      </p:sp>
      <p:sp>
        <p:nvSpPr>
          <p:cNvPr id="12310" name="Text Box 21">
            <a:extLst>
              <a:ext uri="{FF2B5EF4-FFF2-40B4-BE49-F238E27FC236}">
                <a16:creationId xmlns:a16="http://schemas.microsoft.com/office/drawing/2014/main" id="{64623A30-4A6F-674B-8BDE-79D6C896E070}"/>
              </a:ext>
            </a:extLst>
          </p:cNvPr>
          <p:cNvSpPr txBox="1">
            <a:spLocks noChangeArrowheads="1"/>
          </p:cNvSpPr>
          <p:nvPr/>
        </p:nvSpPr>
        <p:spPr bwMode="auto">
          <a:xfrm>
            <a:off x="4421188" y="2686050"/>
            <a:ext cx="4429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solidFill>
                  <a:srgbClr val="FF0000"/>
                </a:solidFill>
                <a:latin typeface="Arial" panose="020B0604020202020204" pitchFamily="34" charset="0"/>
              </a:rPr>
              <a:t>No</a:t>
            </a:r>
          </a:p>
        </p:txBody>
      </p:sp>
      <p:sp>
        <p:nvSpPr>
          <p:cNvPr id="12311" name="Text Box 22">
            <a:extLst>
              <a:ext uri="{FF2B5EF4-FFF2-40B4-BE49-F238E27FC236}">
                <a16:creationId xmlns:a16="http://schemas.microsoft.com/office/drawing/2014/main" id="{EF95A556-ED92-154B-86FF-FF7A63E8C8E5}"/>
              </a:ext>
            </a:extLst>
          </p:cNvPr>
          <p:cNvSpPr txBox="1">
            <a:spLocks noChangeArrowheads="1"/>
          </p:cNvSpPr>
          <p:nvPr/>
        </p:nvSpPr>
        <p:spPr bwMode="auto">
          <a:xfrm>
            <a:off x="5546726" y="3624263"/>
            <a:ext cx="930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Married</a:t>
            </a:r>
            <a:r>
              <a:rPr lang="en-US" altLang="zh-CN" sz="1600">
                <a:solidFill>
                  <a:schemeClr val="bg2"/>
                </a:solidFill>
                <a:latin typeface="Arial" panose="020B0604020202020204" pitchFamily="34" charset="0"/>
              </a:rPr>
              <a:t> </a:t>
            </a:r>
          </a:p>
        </p:txBody>
      </p:sp>
      <p:sp>
        <p:nvSpPr>
          <p:cNvPr id="12312" name="Text Box 23">
            <a:extLst>
              <a:ext uri="{FF2B5EF4-FFF2-40B4-BE49-F238E27FC236}">
                <a16:creationId xmlns:a16="http://schemas.microsoft.com/office/drawing/2014/main" id="{376E79D4-3FCD-AB47-B4D5-4B0387CA8E65}"/>
              </a:ext>
            </a:extLst>
          </p:cNvPr>
          <p:cNvSpPr txBox="1">
            <a:spLocks noChangeArrowheads="1"/>
          </p:cNvSpPr>
          <p:nvPr/>
        </p:nvSpPr>
        <p:spPr bwMode="auto">
          <a:xfrm>
            <a:off x="3186114" y="3659188"/>
            <a:ext cx="1660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Single, Divorced</a:t>
            </a:r>
            <a:endParaRPr lang="en-US" altLang="zh-CN" sz="1600">
              <a:solidFill>
                <a:schemeClr val="bg2"/>
              </a:solidFill>
              <a:latin typeface="Arial" panose="020B0604020202020204" pitchFamily="34" charset="0"/>
            </a:endParaRPr>
          </a:p>
        </p:txBody>
      </p:sp>
      <p:sp>
        <p:nvSpPr>
          <p:cNvPr id="12313" name="Text Box 24">
            <a:extLst>
              <a:ext uri="{FF2B5EF4-FFF2-40B4-BE49-F238E27FC236}">
                <a16:creationId xmlns:a16="http://schemas.microsoft.com/office/drawing/2014/main" id="{D1A9FFD6-B4C4-D242-89A0-3FD30D0BA19D}"/>
              </a:ext>
            </a:extLst>
          </p:cNvPr>
          <p:cNvSpPr txBox="1">
            <a:spLocks noChangeArrowheads="1"/>
          </p:cNvSpPr>
          <p:nvPr/>
        </p:nvSpPr>
        <p:spPr bwMode="auto">
          <a:xfrm>
            <a:off x="2679701" y="4630738"/>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&lt; 80K</a:t>
            </a:r>
            <a:endParaRPr lang="en-US" altLang="zh-CN" sz="1600">
              <a:solidFill>
                <a:schemeClr val="bg2"/>
              </a:solidFill>
              <a:latin typeface="Arial" panose="020B0604020202020204" pitchFamily="34" charset="0"/>
            </a:endParaRPr>
          </a:p>
        </p:txBody>
      </p:sp>
      <p:sp>
        <p:nvSpPr>
          <p:cNvPr id="12314" name="Text Box 25">
            <a:extLst>
              <a:ext uri="{FF2B5EF4-FFF2-40B4-BE49-F238E27FC236}">
                <a16:creationId xmlns:a16="http://schemas.microsoft.com/office/drawing/2014/main" id="{0EE4F867-AD35-8A40-949B-C1046360BCEF}"/>
              </a:ext>
            </a:extLst>
          </p:cNvPr>
          <p:cNvSpPr txBox="1">
            <a:spLocks noChangeArrowheads="1"/>
          </p:cNvSpPr>
          <p:nvPr/>
        </p:nvSpPr>
        <p:spPr bwMode="auto">
          <a:xfrm>
            <a:off x="4625976" y="4630738"/>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&gt; 80K</a:t>
            </a:r>
            <a:endParaRPr lang="en-US" altLang="zh-CN" sz="1600">
              <a:solidFill>
                <a:schemeClr val="bg2"/>
              </a:solidFill>
              <a:latin typeface="Arial" panose="020B0604020202020204" pitchFamily="34" charset="0"/>
            </a:endParaRPr>
          </a:p>
        </p:txBody>
      </p:sp>
      <p:graphicFrame>
        <p:nvGraphicFramePr>
          <p:cNvPr id="12290" name="Object 26">
            <a:extLst>
              <a:ext uri="{FF2B5EF4-FFF2-40B4-BE49-F238E27FC236}">
                <a16:creationId xmlns:a16="http://schemas.microsoft.com/office/drawing/2014/main" id="{395268B2-8844-5A42-995F-B83DBC52FFEF}"/>
              </a:ext>
            </a:extLst>
          </p:cNvPr>
          <p:cNvGraphicFramePr>
            <a:graphicFrameLocks noChangeAspect="1"/>
          </p:cNvGraphicFramePr>
          <p:nvPr/>
        </p:nvGraphicFramePr>
        <p:xfrm>
          <a:off x="6477001" y="1600201"/>
          <a:ext cx="3343275" cy="1133475"/>
        </p:xfrm>
        <a:graphic>
          <a:graphicData uri="http://schemas.openxmlformats.org/presentationml/2006/ole">
            <mc:AlternateContent xmlns:mc="http://schemas.openxmlformats.org/markup-compatibility/2006">
              <mc:Choice xmlns:v="urn:schemas-microsoft-com:vml" Requires="v">
                <p:oleObj spid="_x0000_s21506" name="Document" r:id="rId3" imgW="27901900" imgH="9448800" progId="Word.Document.8">
                  <p:embed/>
                </p:oleObj>
              </mc:Choice>
              <mc:Fallback>
                <p:oleObj name="Document" r:id="rId3" imgW="27901900" imgH="9448800" progId="Word.Document.8">
                  <p:embed/>
                  <p:pic>
                    <p:nvPicPr>
                      <p:cNvPr id="12290" name="Object 26">
                        <a:extLst>
                          <a:ext uri="{FF2B5EF4-FFF2-40B4-BE49-F238E27FC236}">
                            <a16:creationId xmlns:a16="http://schemas.microsoft.com/office/drawing/2014/main" id="{395268B2-8844-5A42-995F-B83DBC52F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1" y="1600201"/>
                        <a:ext cx="3343275"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15" name="Text Box 27">
            <a:extLst>
              <a:ext uri="{FF2B5EF4-FFF2-40B4-BE49-F238E27FC236}">
                <a16:creationId xmlns:a16="http://schemas.microsoft.com/office/drawing/2014/main" id="{3EE539A9-21B6-8843-A3EB-FE7DA3FA957A}"/>
              </a:ext>
            </a:extLst>
          </p:cNvPr>
          <p:cNvSpPr txBox="1">
            <a:spLocks noChangeArrowheads="1"/>
          </p:cNvSpPr>
          <p:nvPr/>
        </p:nvSpPr>
        <p:spPr bwMode="auto">
          <a:xfrm>
            <a:off x="6324600" y="1143000"/>
            <a:ext cx="160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lnSpc>
                <a:spcPct val="80000"/>
              </a:lnSpc>
              <a:spcBef>
                <a:spcPct val="20000"/>
              </a:spcBef>
              <a:buClr>
                <a:schemeClr val="accent2"/>
              </a:buClr>
              <a:buSzPct val="75000"/>
              <a:buFont typeface="Monotype Sorts" pitchFamily="2" charset="2"/>
              <a:buNone/>
            </a:pPr>
            <a:r>
              <a:rPr lang="en-US" altLang="zh-CN" sz="2000" b="1">
                <a:solidFill>
                  <a:schemeClr val="tx2"/>
                </a:solidFill>
                <a:latin typeface="Arial" panose="020B0604020202020204" pitchFamily="34" charset="0"/>
              </a:rPr>
              <a:t>Test Data</a:t>
            </a:r>
            <a:endParaRPr lang="en-US" altLang="zh-CN" sz="2000">
              <a:solidFill>
                <a:schemeClr val="bg2"/>
              </a:solidFill>
              <a:latin typeface="Arial" panose="020B0604020202020204" pitchFamily="34" charset="0"/>
            </a:endParaRPr>
          </a:p>
        </p:txBody>
      </p:sp>
      <p:sp>
        <p:nvSpPr>
          <p:cNvPr id="12316" name="Line 28">
            <a:extLst>
              <a:ext uri="{FF2B5EF4-FFF2-40B4-BE49-F238E27FC236}">
                <a16:creationId xmlns:a16="http://schemas.microsoft.com/office/drawing/2014/main" id="{CCFFCCCD-8A9F-1D4B-98D6-BA1F2F3D4BB6}"/>
              </a:ext>
            </a:extLst>
          </p:cNvPr>
          <p:cNvSpPr>
            <a:spLocks noChangeShapeType="1"/>
          </p:cNvSpPr>
          <p:nvPr/>
        </p:nvSpPr>
        <p:spPr bwMode="auto">
          <a:xfrm flipH="1">
            <a:off x="5334000" y="2057400"/>
            <a:ext cx="2057400" cy="1295400"/>
          </a:xfrm>
          <a:prstGeom prst="line">
            <a:avLst/>
          </a:prstGeom>
          <a:noFill/>
          <a:ln w="15875">
            <a:solidFill>
              <a:srgbClr val="FF0000"/>
            </a:solidFill>
            <a:prstDash val="dash"/>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3697508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4815DBAD-17AB-D746-AB89-5741E819D32D}"/>
              </a:ext>
            </a:extLst>
          </p:cNvPr>
          <p:cNvSpPr>
            <a:spLocks noGrp="1" noChangeArrowheads="1"/>
          </p:cNvSpPr>
          <p:nvPr>
            <p:ph type="title"/>
          </p:nvPr>
        </p:nvSpPr>
        <p:spPr/>
        <p:txBody>
          <a:bodyPr/>
          <a:lstStyle/>
          <a:p>
            <a:pPr eaLnBrk="1" hangingPunct="1"/>
            <a:r>
              <a:rPr lang="en-US" altLang="zh-CN">
                <a:ea typeface="宋体" panose="02010600030101010101" pitchFamily="2" charset="-122"/>
              </a:rPr>
              <a:t>Apply Model to Test Data</a:t>
            </a:r>
          </a:p>
        </p:txBody>
      </p:sp>
      <p:sp>
        <p:nvSpPr>
          <p:cNvPr id="13316" name="Line 3">
            <a:extLst>
              <a:ext uri="{FF2B5EF4-FFF2-40B4-BE49-F238E27FC236}">
                <a16:creationId xmlns:a16="http://schemas.microsoft.com/office/drawing/2014/main" id="{54B7BEBC-D22A-8946-8483-9180E999B68C}"/>
              </a:ext>
            </a:extLst>
          </p:cNvPr>
          <p:cNvSpPr>
            <a:spLocks noChangeShapeType="1"/>
          </p:cNvSpPr>
          <p:nvPr/>
        </p:nvSpPr>
        <p:spPr bwMode="auto">
          <a:xfrm>
            <a:off x="4422775" y="4551363"/>
            <a:ext cx="266700" cy="64611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17" name="Line 4">
            <a:extLst>
              <a:ext uri="{FF2B5EF4-FFF2-40B4-BE49-F238E27FC236}">
                <a16:creationId xmlns:a16="http://schemas.microsoft.com/office/drawing/2014/main" id="{E1F6CD7A-88F3-D14D-A30D-748FD678E33C}"/>
              </a:ext>
            </a:extLst>
          </p:cNvPr>
          <p:cNvSpPr>
            <a:spLocks noChangeShapeType="1"/>
          </p:cNvSpPr>
          <p:nvPr/>
        </p:nvSpPr>
        <p:spPr bwMode="auto">
          <a:xfrm flipH="1">
            <a:off x="3182938" y="4551363"/>
            <a:ext cx="355600" cy="64611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18" name="Line 5">
            <a:extLst>
              <a:ext uri="{FF2B5EF4-FFF2-40B4-BE49-F238E27FC236}">
                <a16:creationId xmlns:a16="http://schemas.microsoft.com/office/drawing/2014/main" id="{DF91BB96-0BF4-C240-B78A-2E14F6832155}"/>
              </a:ext>
            </a:extLst>
          </p:cNvPr>
          <p:cNvSpPr>
            <a:spLocks noChangeShapeType="1"/>
          </p:cNvSpPr>
          <p:nvPr/>
        </p:nvSpPr>
        <p:spPr bwMode="auto">
          <a:xfrm flipH="1">
            <a:off x="3890963" y="3576639"/>
            <a:ext cx="442912" cy="649287"/>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19" name="Line 6">
            <a:extLst>
              <a:ext uri="{FF2B5EF4-FFF2-40B4-BE49-F238E27FC236}">
                <a16:creationId xmlns:a16="http://schemas.microsoft.com/office/drawing/2014/main" id="{C2097624-3EA7-E141-8A65-BDCB323234E4}"/>
              </a:ext>
            </a:extLst>
          </p:cNvPr>
          <p:cNvSpPr>
            <a:spLocks noChangeShapeType="1"/>
          </p:cNvSpPr>
          <p:nvPr/>
        </p:nvSpPr>
        <p:spPr bwMode="auto">
          <a:xfrm>
            <a:off x="5219701" y="3576639"/>
            <a:ext cx="531813" cy="64928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20" name="Line 7">
            <a:extLst>
              <a:ext uri="{FF2B5EF4-FFF2-40B4-BE49-F238E27FC236}">
                <a16:creationId xmlns:a16="http://schemas.microsoft.com/office/drawing/2014/main" id="{5598F1B1-700C-244B-AE5E-3EE73738FC26}"/>
              </a:ext>
            </a:extLst>
          </p:cNvPr>
          <p:cNvSpPr>
            <a:spLocks noChangeShapeType="1"/>
          </p:cNvSpPr>
          <p:nvPr/>
        </p:nvSpPr>
        <p:spPr bwMode="auto">
          <a:xfrm>
            <a:off x="4068763" y="2686051"/>
            <a:ext cx="620712" cy="5683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21" name="Line 8">
            <a:extLst>
              <a:ext uri="{FF2B5EF4-FFF2-40B4-BE49-F238E27FC236}">
                <a16:creationId xmlns:a16="http://schemas.microsoft.com/office/drawing/2014/main" id="{AA3E7D61-0D92-094D-B071-47467A11BBC7}"/>
              </a:ext>
            </a:extLst>
          </p:cNvPr>
          <p:cNvSpPr>
            <a:spLocks noChangeShapeType="1"/>
          </p:cNvSpPr>
          <p:nvPr/>
        </p:nvSpPr>
        <p:spPr bwMode="auto">
          <a:xfrm flipH="1">
            <a:off x="2563814" y="2686051"/>
            <a:ext cx="619125" cy="56832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22" name="Text Box 9">
            <a:extLst>
              <a:ext uri="{FF2B5EF4-FFF2-40B4-BE49-F238E27FC236}">
                <a16:creationId xmlns:a16="http://schemas.microsoft.com/office/drawing/2014/main" id="{00580E78-9355-BC41-BC20-488653F33AD6}"/>
              </a:ext>
            </a:extLst>
          </p:cNvPr>
          <p:cNvSpPr txBox="1">
            <a:spLocks noChangeArrowheads="1"/>
          </p:cNvSpPr>
          <p:nvPr/>
        </p:nvSpPr>
        <p:spPr bwMode="auto">
          <a:xfrm>
            <a:off x="3130551" y="2362200"/>
            <a:ext cx="1027113" cy="349250"/>
          </a:xfrm>
          <a:prstGeom prst="rect">
            <a:avLst/>
          </a:prstGeom>
          <a:solidFill>
            <a:srgbClr val="FFFF00"/>
          </a:solidFill>
          <a:ln w="12700">
            <a:solidFill>
              <a:srgbClr val="0000FF"/>
            </a:solidFill>
            <a:miter lim="800000"/>
            <a:headEnd/>
            <a:tailEnd/>
          </a:ln>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2D1993"/>
                </a:solidFill>
                <a:latin typeface="Arial" panose="020B0604020202020204" pitchFamily="34" charset="0"/>
              </a:rPr>
              <a:t>Refund</a:t>
            </a:r>
            <a:endParaRPr lang="en-US" altLang="zh-CN" sz="1600">
              <a:solidFill>
                <a:schemeClr val="bg2"/>
              </a:solidFill>
              <a:latin typeface="Arial" panose="020B0604020202020204" pitchFamily="34" charset="0"/>
            </a:endParaRPr>
          </a:p>
        </p:txBody>
      </p:sp>
      <p:sp>
        <p:nvSpPr>
          <p:cNvPr id="13323" name="Text Box 10">
            <a:extLst>
              <a:ext uri="{FF2B5EF4-FFF2-40B4-BE49-F238E27FC236}">
                <a16:creationId xmlns:a16="http://schemas.microsoft.com/office/drawing/2014/main" id="{A73E2C65-B818-9445-A952-A1C482E2D39E}"/>
              </a:ext>
            </a:extLst>
          </p:cNvPr>
          <p:cNvSpPr txBox="1">
            <a:spLocks noChangeArrowheads="1"/>
          </p:cNvSpPr>
          <p:nvPr/>
        </p:nvSpPr>
        <p:spPr bwMode="auto">
          <a:xfrm>
            <a:off x="4244976" y="3254376"/>
            <a:ext cx="1025525" cy="347663"/>
          </a:xfrm>
          <a:prstGeom prst="rect">
            <a:avLst/>
          </a:prstGeom>
          <a:solidFill>
            <a:srgbClr val="FFFF00"/>
          </a:solidFill>
          <a:ln w="12700">
            <a:solidFill>
              <a:srgbClr val="0000FF"/>
            </a:solidFill>
            <a:miter lim="800000"/>
            <a:headEnd/>
            <a:tailEnd/>
          </a:ln>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2D1993"/>
                </a:solidFill>
                <a:latin typeface="Arial" panose="020B0604020202020204" pitchFamily="34" charset="0"/>
              </a:rPr>
              <a:t>MarSt</a:t>
            </a:r>
            <a:endParaRPr lang="en-US" altLang="zh-CN" sz="1600">
              <a:solidFill>
                <a:schemeClr val="bg2"/>
              </a:solidFill>
              <a:latin typeface="Arial" panose="020B0604020202020204" pitchFamily="34" charset="0"/>
            </a:endParaRPr>
          </a:p>
        </p:txBody>
      </p:sp>
      <p:sp>
        <p:nvSpPr>
          <p:cNvPr id="13324" name="Text Box 11">
            <a:extLst>
              <a:ext uri="{FF2B5EF4-FFF2-40B4-BE49-F238E27FC236}">
                <a16:creationId xmlns:a16="http://schemas.microsoft.com/office/drawing/2014/main" id="{8843A3CA-1FED-C948-82C4-22996B48E8E8}"/>
              </a:ext>
            </a:extLst>
          </p:cNvPr>
          <p:cNvSpPr txBox="1">
            <a:spLocks noChangeArrowheads="1"/>
          </p:cNvSpPr>
          <p:nvPr/>
        </p:nvSpPr>
        <p:spPr bwMode="auto">
          <a:xfrm>
            <a:off x="3449639" y="4225925"/>
            <a:ext cx="1062037" cy="349250"/>
          </a:xfrm>
          <a:prstGeom prst="rect">
            <a:avLst/>
          </a:prstGeom>
          <a:solidFill>
            <a:srgbClr val="FFFF00"/>
          </a:solidFill>
          <a:ln w="12700">
            <a:solidFill>
              <a:srgbClr val="0000FF"/>
            </a:solidFill>
            <a:miter lim="800000"/>
            <a:headEnd/>
            <a:tailEnd/>
          </a:ln>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2D1993"/>
                </a:solidFill>
                <a:latin typeface="Arial" panose="020B0604020202020204" pitchFamily="34" charset="0"/>
              </a:rPr>
              <a:t>TaxInc</a:t>
            </a:r>
            <a:endParaRPr lang="en-US" altLang="zh-CN" sz="1600">
              <a:solidFill>
                <a:schemeClr val="bg2"/>
              </a:solidFill>
              <a:latin typeface="Arial" panose="020B0604020202020204" pitchFamily="34" charset="0"/>
            </a:endParaRPr>
          </a:p>
        </p:txBody>
      </p:sp>
      <p:sp>
        <p:nvSpPr>
          <p:cNvPr id="13325" name="AutoShape 12">
            <a:extLst>
              <a:ext uri="{FF2B5EF4-FFF2-40B4-BE49-F238E27FC236}">
                <a16:creationId xmlns:a16="http://schemas.microsoft.com/office/drawing/2014/main" id="{3745E8EF-0A9D-0249-8B37-3DBFB3CA37C2}"/>
              </a:ext>
            </a:extLst>
          </p:cNvPr>
          <p:cNvSpPr>
            <a:spLocks noChangeArrowheads="1"/>
          </p:cNvSpPr>
          <p:nvPr/>
        </p:nvSpPr>
        <p:spPr bwMode="auto">
          <a:xfrm>
            <a:off x="4465639" y="5194301"/>
            <a:ext cx="688975" cy="449263"/>
          </a:xfrm>
          <a:prstGeom prst="roundRect">
            <a:avLst>
              <a:gd name="adj" fmla="val 16769"/>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13326" name="Text Box 13">
            <a:extLst>
              <a:ext uri="{FF2B5EF4-FFF2-40B4-BE49-F238E27FC236}">
                <a16:creationId xmlns:a16="http://schemas.microsoft.com/office/drawing/2014/main" id="{328302CC-70F9-C04D-9E6A-FE70F34664A5}"/>
              </a:ext>
            </a:extLst>
          </p:cNvPr>
          <p:cNvSpPr txBox="1">
            <a:spLocks noChangeArrowheads="1"/>
          </p:cNvSpPr>
          <p:nvPr/>
        </p:nvSpPr>
        <p:spPr bwMode="auto">
          <a:xfrm>
            <a:off x="4383089" y="5194300"/>
            <a:ext cx="7508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800000"/>
                </a:solidFill>
                <a:latin typeface="Arial" panose="020B0604020202020204" pitchFamily="34" charset="0"/>
              </a:rPr>
              <a:t>YES</a:t>
            </a:r>
            <a:endParaRPr lang="en-US" altLang="zh-CN" sz="1600">
              <a:solidFill>
                <a:schemeClr val="bg2"/>
              </a:solidFill>
              <a:latin typeface="Arial" panose="020B0604020202020204" pitchFamily="34" charset="0"/>
            </a:endParaRPr>
          </a:p>
        </p:txBody>
      </p:sp>
      <p:sp>
        <p:nvSpPr>
          <p:cNvPr id="13327" name="AutoShape 14">
            <a:extLst>
              <a:ext uri="{FF2B5EF4-FFF2-40B4-BE49-F238E27FC236}">
                <a16:creationId xmlns:a16="http://schemas.microsoft.com/office/drawing/2014/main" id="{4EA8A9FD-627C-8345-A4BF-0B1C7E338FFA}"/>
              </a:ext>
            </a:extLst>
          </p:cNvPr>
          <p:cNvSpPr>
            <a:spLocks noChangeArrowheads="1"/>
          </p:cNvSpPr>
          <p:nvPr/>
        </p:nvSpPr>
        <p:spPr bwMode="auto">
          <a:xfrm>
            <a:off x="2828925" y="5214939"/>
            <a:ext cx="717550" cy="446087"/>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13328" name="Text Box 15">
            <a:extLst>
              <a:ext uri="{FF2B5EF4-FFF2-40B4-BE49-F238E27FC236}">
                <a16:creationId xmlns:a16="http://schemas.microsoft.com/office/drawing/2014/main" id="{ED451913-9129-1A45-8055-CDEE2A7070BD}"/>
              </a:ext>
            </a:extLst>
          </p:cNvPr>
          <p:cNvSpPr txBox="1">
            <a:spLocks noChangeArrowheads="1"/>
          </p:cNvSpPr>
          <p:nvPr/>
        </p:nvSpPr>
        <p:spPr bwMode="auto">
          <a:xfrm>
            <a:off x="2959100" y="5197475"/>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800000"/>
                </a:solidFill>
                <a:latin typeface="Arial" panose="020B0604020202020204" pitchFamily="34" charset="0"/>
              </a:rPr>
              <a:t>NO</a:t>
            </a:r>
            <a:endParaRPr lang="en-US" altLang="zh-CN" sz="1600">
              <a:solidFill>
                <a:schemeClr val="bg2"/>
              </a:solidFill>
              <a:latin typeface="Arial" panose="020B0604020202020204" pitchFamily="34" charset="0"/>
            </a:endParaRPr>
          </a:p>
        </p:txBody>
      </p:sp>
      <p:sp>
        <p:nvSpPr>
          <p:cNvPr id="13329" name="AutoShape 16">
            <a:extLst>
              <a:ext uri="{FF2B5EF4-FFF2-40B4-BE49-F238E27FC236}">
                <a16:creationId xmlns:a16="http://schemas.microsoft.com/office/drawing/2014/main" id="{44718189-800D-7342-8268-8145C3989E19}"/>
              </a:ext>
            </a:extLst>
          </p:cNvPr>
          <p:cNvSpPr>
            <a:spLocks noChangeArrowheads="1"/>
          </p:cNvSpPr>
          <p:nvPr/>
        </p:nvSpPr>
        <p:spPr bwMode="auto">
          <a:xfrm>
            <a:off x="2209801" y="3271839"/>
            <a:ext cx="752475" cy="427037"/>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13330" name="Text Box 17">
            <a:extLst>
              <a:ext uri="{FF2B5EF4-FFF2-40B4-BE49-F238E27FC236}">
                <a16:creationId xmlns:a16="http://schemas.microsoft.com/office/drawing/2014/main" id="{5786139E-C565-E745-ACC2-0A5C8B298BF0}"/>
              </a:ext>
            </a:extLst>
          </p:cNvPr>
          <p:cNvSpPr txBox="1">
            <a:spLocks noChangeArrowheads="1"/>
          </p:cNvSpPr>
          <p:nvPr/>
        </p:nvSpPr>
        <p:spPr bwMode="auto">
          <a:xfrm>
            <a:off x="2338388" y="3254375"/>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800000"/>
                </a:solidFill>
                <a:latin typeface="Arial" panose="020B0604020202020204" pitchFamily="34" charset="0"/>
              </a:rPr>
              <a:t>NO</a:t>
            </a:r>
            <a:endParaRPr lang="en-US" altLang="zh-CN" sz="1600">
              <a:solidFill>
                <a:srgbClr val="00FFFF"/>
              </a:solidFill>
              <a:latin typeface="Arial" panose="020B0604020202020204" pitchFamily="34" charset="0"/>
            </a:endParaRPr>
          </a:p>
        </p:txBody>
      </p:sp>
      <p:sp>
        <p:nvSpPr>
          <p:cNvPr id="13331" name="AutoShape 18">
            <a:extLst>
              <a:ext uri="{FF2B5EF4-FFF2-40B4-BE49-F238E27FC236}">
                <a16:creationId xmlns:a16="http://schemas.microsoft.com/office/drawing/2014/main" id="{0BF7992D-D247-E548-96A0-290CAA5B6136}"/>
              </a:ext>
            </a:extLst>
          </p:cNvPr>
          <p:cNvSpPr>
            <a:spLocks noChangeArrowheads="1"/>
          </p:cNvSpPr>
          <p:nvPr/>
        </p:nvSpPr>
        <p:spPr bwMode="auto">
          <a:xfrm>
            <a:off x="5384801" y="4259264"/>
            <a:ext cx="752475" cy="466725"/>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13332" name="Text Box 19">
            <a:extLst>
              <a:ext uri="{FF2B5EF4-FFF2-40B4-BE49-F238E27FC236}">
                <a16:creationId xmlns:a16="http://schemas.microsoft.com/office/drawing/2014/main" id="{2E18DEEF-D00D-6146-B235-CADBCF2512AF}"/>
              </a:ext>
            </a:extLst>
          </p:cNvPr>
          <p:cNvSpPr txBox="1">
            <a:spLocks noChangeArrowheads="1"/>
          </p:cNvSpPr>
          <p:nvPr/>
        </p:nvSpPr>
        <p:spPr bwMode="auto">
          <a:xfrm>
            <a:off x="5492750" y="4259263"/>
            <a:ext cx="4905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800000"/>
                </a:solidFill>
                <a:latin typeface="Arial" panose="020B0604020202020204" pitchFamily="34" charset="0"/>
              </a:rPr>
              <a:t>NO</a:t>
            </a:r>
            <a:endParaRPr lang="en-US" altLang="zh-CN" sz="1600">
              <a:solidFill>
                <a:schemeClr val="bg2"/>
              </a:solidFill>
              <a:latin typeface="Arial" panose="020B0604020202020204" pitchFamily="34" charset="0"/>
            </a:endParaRPr>
          </a:p>
        </p:txBody>
      </p:sp>
      <p:sp>
        <p:nvSpPr>
          <p:cNvPr id="13333" name="Text Box 20">
            <a:extLst>
              <a:ext uri="{FF2B5EF4-FFF2-40B4-BE49-F238E27FC236}">
                <a16:creationId xmlns:a16="http://schemas.microsoft.com/office/drawing/2014/main" id="{3B293FF9-E05C-0441-9F06-2F323281BE98}"/>
              </a:ext>
            </a:extLst>
          </p:cNvPr>
          <p:cNvSpPr txBox="1">
            <a:spLocks noChangeArrowheads="1"/>
          </p:cNvSpPr>
          <p:nvPr/>
        </p:nvSpPr>
        <p:spPr bwMode="auto">
          <a:xfrm>
            <a:off x="2384425" y="2686050"/>
            <a:ext cx="533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Yes</a:t>
            </a:r>
            <a:endParaRPr lang="en-US" altLang="zh-CN" sz="1600">
              <a:solidFill>
                <a:schemeClr val="bg2"/>
              </a:solidFill>
              <a:latin typeface="Arial" panose="020B0604020202020204" pitchFamily="34" charset="0"/>
            </a:endParaRPr>
          </a:p>
        </p:txBody>
      </p:sp>
      <p:sp>
        <p:nvSpPr>
          <p:cNvPr id="13334" name="Text Box 21">
            <a:extLst>
              <a:ext uri="{FF2B5EF4-FFF2-40B4-BE49-F238E27FC236}">
                <a16:creationId xmlns:a16="http://schemas.microsoft.com/office/drawing/2014/main" id="{484AC0BE-2C24-F445-B0B6-C1CE8955EE45}"/>
              </a:ext>
            </a:extLst>
          </p:cNvPr>
          <p:cNvSpPr txBox="1">
            <a:spLocks noChangeArrowheads="1"/>
          </p:cNvSpPr>
          <p:nvPr/>
        </p:nvSpPr>
        <p:spPr bwMode="auto">
          <a:xfrm>
            <a:off x="4421188" y="2686050"/>
            <a:ext cx="4429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solidFill>
                  <a:srgbClr val="FF0000"/>
                </a:solidFill>
                <a:latin typeface="Arial" panose="020B0604020202020204" pitchFamily="34" charset="0"/>
              </a:rPr>
              <a:t>No</a:t>
            </a:r>
          </a:p>
        </p:txBody>
      </p:sp>
      <p:sp>
        <p:nvSpPr>
          <p:cNvPr id="13335" name="Text Box 22">
            <a:extLst>
              <a:ext uri="{FF2B5EF4-FFF2-40B4-BE49-F238E27FC236}">
                <a16:creationId xmlns:a16="http://schemas.microsoft.com/office/drawing/2014/main" id="{E76E0350-05E3-9941-BFCA-52C963F2F0D0}"/>
              </a:ext>
            </a:extLst>
          </p:cNvPr>
          <p:cNvSpPr txBox="1">
            <a:spLocks noChangeArrowheads="1"/>
          </p:cNvSpPr>
          <p:nvPr/>
        </p:nvSpPr>
        <p:spPr bwMode="auto">
          <a:xfrm>
            <a:off x="5546726" y="3624263"/>
            <a:ext cx="930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solidFill>
                  <a:srgbClr val="FF0000"/>
                </a:solidFill>
                <a:latin typeface="Arial" panose="020B0604020202020204" pitchFamily="34" charset="0"/>
              </a:rPr>
              <a:t>Married </a:t>
            </a:r>
          </a:p>
        </p:txBody>
      </p:sp>
      <p:sp>
        <p:nvSpPr>
          <p:cNvPr id="13336" name="Text Box 23">
            <a:extLst>
              <a:ext uri="{FF2B5EF4-FFF2-40B4-BE49-F238E27FC236}">
                <a16:creationId xmlns:a16="http://schemas.microsoft.com/office/drawing/2014/main" id="{30C2C7D6-B71A-D444-8193-5D69DADF93E4}"/>
              </a:ext>
            </a:extLst>
          </p:cNvPr>
          <p:cNvSpPr txBox="1">
            <a:spLocks noChangeArrowheads="1"/>
          </p:cNvSpPr>
          <p:nvPr/>
        </p:nvSpPr>
        <p:spPr bwMode="auto">
          <a:xfrm>
            <a:off x="3186114" y="3659188"/>
            <a:ext cx="1660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Single, Divorced</a:t>
            </a:r>
            <a:endParaRPr lang="en-US" altLang="zh-CN" sz="1600">
              <a:solidFill>
                <a:schemeClr val="bg2"/>
              </a:solidFill>
              <a:latin typeface="Arial" panose="020B0604020202020204" pitchFamily="34" charset="0"/>
            </a:endParaRPr>
          </a:p>
        </p:txBody>
      </p:sp>
      <p:sp>
        <p:nvSpPr>
          <p:cNvPr id="13337" name="Text Box 24">
            <a:extLst>
              <a:ext uri="{FF2B5EF4-FFF2-40B4-BE49-F238E27FC236}">
                <a16:creationId xmlns:a16="http://schemas.microsoft.com/office/drawing/2014/main" id="{C2C2852F-A8AC-7947-9741-9D8FB8C5C762}"/>
              </a:ext>
            </a:extLst>
          </p:cNvPr>
          <p:cNvSpPr txBox="1">
            <a:spLocks noChangeArrowheads="1"/>
          </p:cNvSpPr>
          <p:nvPr/>
        </p:nvSpPr>
        <p:spPr bwMode="auto">
          <a:xfrm>
            <a:off x="2679701" y="4630738"/>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&lt; 80K</a:t>
            </a:r>
            <a:endParaRPr lang="en-US" altLang="zh-CN" sz="1600">
              <a:solidFill>
                <a:schemeClr val="bg2"/>
              </a:solidFill>
              <a:latin typeface="Arial" panose="020B0604020202020204" pitchFamily="34" charset="0"/>
            </a:endParaRPr>
          </a:p>
        </p:txBody>
      </p:sp>
      <p:sp>
        <p:nvSpPr>
          <p:cNvPr id="13338" name="Text Box 25">
            <a:extLst>
              <a:ext uri="{FF2B5EF4-FFF2-40B4-BE49-F238E27FC236}">
                <a16:creationId xmlns:a16="http://schemas.microsoft.com/office/drawing/2014/main" id="{EA52498E-C246-D04A-BC04-E3B6AE035FBB}"/>
              </a:ext>
            </a:extLst>
          </p:cNvPr>
          <p:cNvSpPr txBox="1">
            <a:spLocks noChangeArrowheads="1"/>
          </p:cNvSpPr>
          <p:nvPr/>
        </p:nvSpPr>
        <p:spPr bwMode="auto">
          <a:xfrm>
            <a:off x="4625976" y="4630738"/>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&gt; 80K</a:t>
            </a:r>
            <a:endParaRPr lang="en-US" altLang="zh-CN" sz="1600">
              <a:solidFill>
                <a:schemeClr val="bg2"/>
              </a:solidFill>
              <a:latin typeface="Arial" panose="020B0604020202020204" pitchFamily="34" charset="0"/>
            </a:endParaRPr>
          </a:p>
        </p:txBody>
      </p:sp>
      <p:graphicFrame>
        <p:nvGraphicFramePr>
          <p:cNvPr id="13314" name="Object 26">
            <a:extLst>
              <a:ext uri="{FF2B5EF4-FFF2-40B4-BE49-F238E27FC236}">
                <a16:creationId xmlns:a16="http://schemas.microsoft.com/office/drawing/2014/main" id="{7A8830BC-677C-2249-922B-BABB7AC11100}"/>
              </a:ext>
            </a:extLst>
          </p:cNvPr>
          <p:cNvGraphicFramePr>
            <a:graphicFrameLocks noChangeAspect="1"/>
          </p:cNvGraphicFramePr>
          <p:nvPr/>
        </p:nvGraphicFramePr>
        <p:xfrm>
          <a:off x="6477001" y="1600201"/>
          <a:ext cx="3343275" cy="1133475"/>
        </p:xfrm>
        <a:graphic>
          <a:graphicData uri="http://schemas.openxmlformats.org/presentationml/2006/ole">
            <mc:AlternateContent xmlns:mc="http://schemas.openxmlformats.org/markup-compatibility/2006">
              <mc:Choice xmlns:v="urn:schemas-microsoft-com:vml" Requires="v">
                <p:oleObj spid="_x0000_s22530" name="Document" r:id="rId3" imgW="27901900" imgH="9448800" progId="Word.Document.8">
                  <p:embed/>
                </p:oleObj>
              </mc:Choice>
              <mc:Fallback>
                <p:oleObj name="Document" r:id="rId3" imgW="27901900" imgH="9448800" progId="Word.Document.8">
                  <p:embed/>
                  <p:pic>
                    <p:nvPicPr>
                      <p:cNvPr id="13314" name="Object 26">
                        <a:extLst>
                          <a:ext uri="{FF2B5EF4-FFF2-40B4-BE49-F238E27FC236}">
                            <a16:creationId xmlns:a16="http://schemas.microsoft.com/office/drawing/2014/main" id="{7A8830BC-677C-2249-922B-BABB7AC111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1" y="1600201"/>
                        <a:ext cx="3343275"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39" name="Text Box 27">
            <a:extLst>
              <a:ext uri="{FF2B5EF4-FFF2-40B4-BE49-F238E27FC236}">
                <a16:creationId xmlns:a16="http://schemas.microsoft.com/office/drawing/2014/main" id="{74B27E80-5C2B-2940-AB76-0E21BC386FB5}"/>
              </a:ext>
            </a:extLst>
          </p:cNvPr>
          <p:cNvSpPr txBox="1">
            <a:spLocks noChangeArrowheads="1"/>
          </p:cNvSpPr>
          <p:nvPr/>
        </p:nvSpPr>
        <p:spPr bwMode="auto">
          <a:xfrm>
            <a:off x="6324600" y="1143000"/>
            <a:ext cx="160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lnSpc>
                <a:spcPct val="80000"/>
              </a:lnSpc>
              <a:spcBef>
                <a:spcPct val="20000"/>
              </a:spcBef>
              <a:buClr>
                <a:schemeClr val="accent2"/>
              </a:buClr>
              <a:buSzPct val="75000"/>
              <a:buFont typeface="Monotype Sorts" pitchFamily="2" charset="2"/>
              <a:buNone/>
            </a:pPr>
            <a:r>
              <a:rPr lang="en-US" altLang="zh-CN" sz="2000" b="1">
                <a:solidFill>
                  <a:schemeClr val="tx2"/>
                </a:solidFill>
                <a:latin typeface="Arial" panose="020B0604020202020204" pitchFamily="34" charset="0"/>
              </a:rPr>
              <a:t>Test Data</a:t>
            </a:r>
            <a:endParaRPr lang="en-US" altLang="zh-CN" sz="2000">
              <a:solidFill>
                <a:schemeClr val="bg2"/>
              </a:solidFill>
              <a:latin typeface="Arial" panose="020B0604020202020204" pitchFamily="34" charset="0"/>
            </a:endParaRPr>
          </a:p>
        </p:txBody>
      </p:sp>
      <p:sp>
        <p:nvSpPr>
          <p:cNvPr id="13340" name="Line 28">
            <a:extLst>
              <a:ext uri="{FF2B5EF4-FFF2-40B4-BE49-F238E27FC236}">
                <a16:creationId xmlns:a16="http://schemas.microsoft.com/office/drawing/2014/main" id="{15A26AC1-4298-C041-AD53-92A730E1EBD3}"/>
              </a:ext>
            </a:extLst>
          </p:cNvPr>
          <p:cNvSpPr>
            <a:spLocks noChangeShapeType="1"/>
          </p:cNvSpPr>
          <p:nvPr/>
        </p:nvSpPr>
        <p:spPr bwMode="auto">
          <a:xfrm flipH="1">
            <a:off x="6172200" y="2590800"/>
            <a:ext cx="1295400" cy="990600"/>
          </a:xfrm>
          <a:prstGeom prst="line">
            <a:avLst/>
          </a:prstGeom>
          <a:noFill/>
          <a:ln w="15875">
            <a:solidFill>
              <a:srgbClr val="FF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80528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a:extLst>
              <a:ext uri="{FF2B5EF4-FFF2-40B4-BE49-F238E27FC236}">
                <a16:creationId xmlns:a16="http://schemas.microsoft.com/office/drawing/2014/main" id="{CD3D0454-8185-9E4A-A8FD-6CCE536A0877}"/>
              </a:ext>
            </a:extLst>
          </p:cNvPr>
          <p:cNvSpPr>
            <a:spLocks noGrp="1" noChangeArrowheads="1"/>
          </p:cNvSpPr>
          <p:nvPr>
            <p:ph type="title"/>
          </p:nvPr>
        </p:nvSpPr>
        <p:spPr/>
        <p:txBody>
          <a:bodyPr/>
          <a:lstStyle/>
          <a:p>
            <a:pPr eaLnBrk="1" hangingPunct="1"/>
            <a:r>
              <a:rPr lang="en-US" altLang="zh-CN">
                <a:ea typeface="宋体" panose="02010600030101010101" pitchFamily="2" charset="-122"/>
              </a:rPr>
              <a:t>Apply Model to Test Data</a:t>
            </a:r>
          </a:p>
        </p:txBody>
      </p:sp>
      <p:sp>
        <p:nvSpPr>
          <p:cNvPr id="14340" name="Line 3">
            <a:extLst>
              <a:ext uri="{FF2B5EF4-FFF2-40B4-BE49-F238E27FC236}">
                <a16:creationId xmlns:a16="http://schemas.microsoft.com/office/drawing/2014/main" id="{E1665D2B-7888-C949-88BD-C6487CC18F90}"/>
              </a:ext>
            </a:extLst>
          </p:cNvPr>
          <p:cNvSpPr>
            <a:spLocks noChangeShapeType="1"/>
          </p:cNvSpPr>
          <p:nvPr/>
        </p:nvSpPr>
        <p:spPr bwMode="auto">
          <a:xfrm>
            <a:off x="4422775" y="4551363"/>
            <a:ext cx="266700" cy="64611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41" name="Line 4">
            <a:extLst>
              <a:ext uri="{FF2B5EF4-FFF2-40B4-BE49-F238E27FC236}">
                <a16:creationId xmlns:a16="http://schemas.microsoft.com/office/drawing/2014/main" id="{434F3979-5F30-6647-97AC-DE37B22135DF}"/>
              </a:ext>
            </a:extLst>
          </p:cNvPr>
          <p:cNvSpPr>
            <a:spLocks noChangeShapeType="1"/>
          </p:cNvSpPr>
          <p:nvPr/>
        </p:nvSpPr>
        <p:spPr bwMode="auto">
          <a:xfrm flipH="1">
            <a:off x="3182938" y="4551363"/>
            <a:ext cx="355600" cy="64611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42" name="Line 5">
            <a:extLst>
              <a:ext uri="{FF2B5EF4-FFF2-40B4-BE49-F238E27FC236}">
                <a16:creationId xmlns:a16="http://schemas.microsoft.com/office/drawing/2014/main" id="{760F7383-B508-7B4A-887B-1D06CF36A441}"/>
              </a:ext>
            </a:extLst>
          </p:cNvPr>
          <p:cNvSpPr>
            <a:spLocks noChangeShapeType="1"/>
          </p:cNvSpPr>
          <p:nvPr/>
        </p:nvSpPr>
        <p:spPr bwMode="auto">
          <a:xfrm flipH="1">
            <a:off x="3890963" y="3576639"/>
            <a:ext cx="442912" cy="649287"/>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43" name="Line 6">
            <a:extLst>
              <a:ext uri="{FF2B5EF4-FFF2-40B4-BE49-F238E27FC236}">
                <a16:creationId xmlns:a16="http://schemas.microsoft.com/office/drawing/2014/main" id="{7C5F6388-E255-5047-AD65-1C5491B74D2D}"/>
              </a:ext>
            </a:extLst>
          </p:cNvPr>
          <p:cNvSpPr>
            <a:spLocks noChangeShapeType="1"/>
          </p:cNvSpPr>
          <p:nvPr/>
        </p:nvSpPr>
        <p:spPr bwMode="auto">
          <a:xfrm>
            <a:off x="5219701" y="3576639"/>
            <a:ext cx="531813" cy="64928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44" name="Line 7">
            <a:extLst>
              <a:ext uri="{FF2B5EF4-FFF2-40B4-BE49-F238E27FC236}">
                <a16:creationId xmlns:a16="http://schemas.microsoft.com/office/drawing/2014/main" id="{969D1931-4BA1-6442-9400-4BB22305A7ED}"/>
              </a:ext>
            </a:extLst>
          </p:cNvPr>
          <p:cNvSpPr>
            <a:spLocks noChangeShapeType="1"/>
          </p:cNvSpPr>
          <p:nvPr/>
        </p:nvSpPr>
        <p:spPr bwMode="auto">
          <a:xfrm>
            <a:off x="4068763" y="2686051"/>
            <a:ext cx="620712" cy="5683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45" name="Line 8">
            <a:extLst>
              <a:ext uri="{FF2B5EF4-FFF2-40B4-BE49-F238E27FC236}">
                <a16:creationId xmlns:a16="http://schemas.microsoft.com/office/drawing/2014/main" id="{A37F8188-6356-F343-AE92-3F9BDC1B4AC2}"/>
              </a:ext>
            </a:extLst>
          </p:cNvPr>
          <p:cNvSpPr>
            <a:spLocks noChangeShapeType="1"/>
          </p:cNvSpPr>
          <p:nvPr/>
        </p:nvSpPr>
        <p:spPr bwMode="auto">
          <a:xfrm flipH="1">
            <a:off x="2563814" y="2686051"/>
            <a:ext cx="619125" cy="56832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46" name="Text Box 9">
            <a:extLst>
              <a:ext uri="{FF2B5EF4-FFF2-40B4-BE49-F238E27FC236}">
                <a16:creationId xmlns:a16="http://schemas.microsoft.com/office/drawing/2014/main" id="{D7EDF760-BF90-BB4F-894B-9FF0A5A0B18A}"/>
              </a:ext>
            </a:extLst>
          </p:cNvPr>
          <p:cNvSpPr txBox="1">
            <a:spLocks noChangeArrowheads="1"/>
          </p:cNvSpPr>
          <p:nvPr/>
        </p:nvSpPr>
        <p:spPr bwMode="auto">
          <a:xfrm>
            <a:off x="3130551" y="2362200"/>
            <a:ext cx="1027113" cy="349250"/>
          </a:xfrm>
          <a:prstGeom prst="rect">
            <a:avLst/>
          </a:prstGeom>
          <a:solidFill>
            <a:srgbClr val="FFFF00"/>
          </a:solidFill>
          <a:ln w="12700">
            <a:solidFill>
              <a:srgbClr val="0000FF"/>
            </a:solidFill>
            <a:miter lim="800000"/>
            <a:headEnd/>
            <a:tailEnd/>
          </a:ln>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2D1993"/>
                </a:solidFill>
                <a:latin typeface="Arial" panose="020B0604020202020204" pitchFamily="34" charset="0"/>
              </a:rPr>
              <a:t>Refund</a:t>
            </a:r>
            <a:endParaRPr lang="en-US" altLang="zh-CN" sz="1600">
              <a:solidFill>
                <a:schemeClr val="bg2"/>
              </a:solidFill>
              <a:latin typeface="Arial" panose="020B0604020202020204" pitchFamily="34" charset="0"/>
            </a:endParaRPr>
          </a:p>
        </p:txBody>
      </p:sp>
      <p:sp>
        <p:nvSpPr>
          <p:cNvPr id="14347" name="Text Box 10">
            <a:extLst>
              <a:ext uri="{FF2B5EF4-FFF2-40B4-BE49-F238E27FC236}">
                <a16:creationId xmlns:a16="http://schemas.microsoft.com/office/drawing/2014/main" id="{4FEBD16F-5A81-194F-ABDE-4D0AC29C4A7F}"/>
              </a:ext>
            </a:extLst>
          </p:cNvPr>
          <p:cNvSpPr txBox="1">
            <a:spLocks noChangeArrowheads="1"/>
          </p:cNvSpPr>
          <p:nvPr/>
        </p:nvSpPr>
        <p:spPr bwMode="auto">
          <a:xfrm>
            <a:off x="4244976" y="3254376"/>
            <a:ext cx="1025525" cy="347663"/>
          </a:xfrm>
          <a:prstGeom prst="rect">
            <a:avLst/>
          </a:prstGeom>
          <a:solidFill>
            <a:srgbClr val="FFFF00"/>
          </a:solidFill>
          <a:ln w="12700">
            <a:solidFill>
              <a:srgbClr val="0000FF"/>
            </a:solidFill>
            <a:miter lim="800000"/>
            <a:headEnd/>
            <a:tailEnd/>
          </a:ln>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2D1993"/>
                </a:solidFill>
                <a:latin typeface="Arial" panose="020B0604020202020204" pitchFamily="34" charset="0"/>
              </a:rPr>
              <a:t>MarSt</a:t>
            </a:r>
            <a:endParaRPr lang="en-US" altLang="zh-CN" sz="1600">
              <a:solidFill>
                <a:schemeClr val="bg2"/>
              </a:solidFill>
              <a:latin typeface="Arial" panose="020B0604020202020204" pitchFamily="34" charset="0"/>
            </a:endParaRPr>
          </a:p>
        </p:txBody>
      </p:sp>
      <p:sp>
        <p:nvSpPr>
          <p:cNvPr id="14348" name="Text Box 11">
            <a:extLst>
              <a:ext uri="{FF2B5EF4-FFF2-40B4-BE49-F238E27FC236}">
                <a16:creationId xmlns:a16="http://schemas.microsoft.com/office/drawing/2014/main" id="{EF87E41F-5049-5C49-8080-8E8DAD5EF5C9}"/>
              </a:ext>
            </a:extLst>
          </p:cNvPr>
          <p:cNvSpPr txBox="1">
            <a:spLocks noChangeArrowheads="1"/>
          </p:cNvSpPr>
          <p:nvPr/>
        </p:nvSpPr>
        <p:spPr bwMode="auto">
          <a:xfrm>
            <a:off x="3449639" y="4225925"/>
            <a:ext cx="1062037" cy="349250"/>
          </a:xfrm>
          <a:prstGeom prst="rect">
            <a:avLst/>
          </a:prstGeom>
          <a:solidFill>
            <a:srgbClr val="FFFF00"/>
          </a:solidFill>
          <a:ln w="12700">
            <a:solidFill>
              <a:srgbClr val="0000FF"/>
            </a:solidFill>
            <a:miter lim="800000"/>
            <a:headEnd/>
            <a:tailEnd/>
          </a:ln>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2D1993"/>
                </a:solidFill>
                <a:latin typeface="Arial" panose="020B0604020202020204" pitchFamily="34" charset="0"/>
              </a:rPr>
              <a:t>TaxInc</a:t>
            </a:r>
            <a:endParaRPr lang="en-US" altLang="zh-CN" sz="1600">
              <a:solidFill>
                <a:schemeClr val="bg2"/>
              </a:solidFill>
              <a:latin typeface="Arial" panose="020B0604020202020204" pitchFamily="34" charset="0"/>
            </a:endParaRPr>
          </a:p>
        </p:txBody>
      </p:sp>
      <p:sp>
        <p:nvSpPr>
          <p:cNvPr id="14349" name="AutoShape 12">
            <a:extLst>
              <a:ext uri="{FF2B5EF4-FFF2-40B4-BE49-F238E27FC236}">
                <a16:creationId xmlns:a16="http://schemas.microsoft.com/office/drawing/2014/main" id="{622402CB-6D98-2341-B541-31751179F21F}"/>
              </a:ext>
            </a:extLst>
          </p:cNvPr>
          <p:cNvSpPr>
            <a:spLocks noChangeArrowheads="1"/>
          </p:cNvSpPr>
          <p:nvPr/>
        </p:nvSpPr>
        <p:spPr bwMode="auto">
          <a:xfrm>
            <a:off x="4465639" y="5194301"/>
            <a:ext cx="688975" cy="449263"/>
          </a:xfrm>
          <a:prstGeom prst="roundRect">
            <a:avLst>
              <a:gd name="adj" fmla="val 16769"/>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14350" name="Text Box 13">
            <a:extLst>
              <a:ext uri="{FF2B5EF4-FFF2-40B4-BE49-F238E27FC236}">
                <a16:creationId xmlns:a16="http://schemas.microsoft.com/office/drawing/2014/main" id="{30A4B6E7-D83E-6843-BF4F-C0AE57499358}"/>
              </a:ext>
            </a:extLst>
          </p:cNvPr>
          <p:cNvSpPr txBox="1">
            <a:spLocks noChangeArrowheads="1"/>
          </p:cNvSpPr>
          <p:nvPr/>
        </p:nvSpPr>
        <p:spPr bwMode="auto">
          <a:xfrm>
            <a:off x="4383089" y="5194300"/>
            <a:ext cx="7508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800000"/>
                </a:solidFill>
                <a:latin typeface="Arial" panose="020B0604020202020204" pitchFamily="34" charset="0"/>
              </a:rPr>
              <a:t>YES</a:t>
            </a:r>
            <a:endParaRPr lang="en-US" altLang="zh-CN" sz="1600">
              <a:solidFill>
                <a:schemeClr val="bg2"/>
              </a:solidFill>
              <a:latin typeface="Arial" panose="020B0604020202020204" pitchFamily="34" charset="0"/>
            </a:endParaRPr>
          </a:p>
        </p:txBody>
      </p:sp>
      <p:sp>
        <p:nvSpPr>
          <p:cNvPr id="14351" name="AutoShape 14">
            <a:extLst>
              <a:ext uri="{FF2B5EF4-FFF2-40B4-BE49-F238E27FC236}">
                <a16:creationId xmlns:a16="http://schemas.microsoft.com/office/drawing/2014/main" id="{ADC3A21A-55C0-AF48-90DD-D7539C94F169}"/>
              </a:ext>
            </a:extLst>
          </p:cNvPr>
          <p:cNvSpPr>
            <a:spLocks noChangeArrowheads="1"/>
          </p:cNvSpPr>
          <p:nvPr/>
        </p:nvSpPr>
        <p:spPr bwMode="auto">
          <a:xfrm>
            <a:off x="2828925" y="5214939"/>
            <a:ext cx="717550" cy="446087"/>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14352" name="Text Box 15">
            <a:extLst>
              <a:ext uri="{FF2B5EF4-FFF2-40B4-BE49-F238E27FC236}">
                <a16:creationId xmlns:a16="http://schemas.microsoft.com/office/drawing/2014/main" id="{05A3BA27-94F0-8645-A9EB-3436533C0CE7}"/>
              </a:ext>
            </a:extLst>
          </p:cNvPr>
          <p:cNvSpPr txBox="1">
            <a:spLocks noChangeArrowheads="1"/>
          </p:cNvSpPr>
          <p:nvPr/>
        </p:nvSpPr>
        <p:spPr bwMode="auto">
          <a:xfrm>
            <a:off x="2959100" y="5197475"/>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800000"/>
                </a:solidFill>
                <a:latin typeface="Arial" panose="020B0604020202020204" pitchFamily="34" charset="0"/>
              </a:rPr>
              <a:t>NO</a:t>
            </a:r>
            <a:endParaRPr lang="en-US" altLang="zh-CN" sz="1600">
              <a:solidFill>
                <a:schemeClr val="bg2"/>
              </a:solidFill>
              <a:latin typeface="Arial" panose="020B0604020202020204" pitchFamily="34" charset="0"/>
            </a:endParaRPr>
          </a:p>
        </p:txBody>
      </p:sp>
      <p:sp>
        <p:nvSpPr>
          <p:cNvPr id="14353" name="AutoShape 16">
            <a:extLst>
              <a:ext uri="{FF2B5EF4-FFF2-40B4-BE49-F238E27FC236}">
                <a16:creationId xmlns:a16="http://schemas.microsoft.com/office/drawing/2014/main" id="{83485417-BB0F-D94D-BEF5-D5BB312381A1}"/>
              </a:ext>
            </a:extLst>
          </p:cNvPr>
          <p:cNvSpPr>
            <a:spLocks noChangeArrowheads="1"/>
          </p:cNvSpPr>
          <p:nvPr/>
        </p:nvSpPr>
        <p:spPr bwMode="auto">
          <a:xfrm>
            <a:off x="2209801" y="3271839"/>
            <a:ext cx="752475" cy="427037"/>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14354" name="Text Box 17">
            <a:extLst>
              <a:ext uri="{FF2B5EF4-FFF2-40B4-BE49-F238E27FC236}">
                <a16:creationId xmlns:a16="http://schemas.microsoft.com/office/drawing/2014/main" id="{84C5F39F-47A0-3A41-BDFD-E69F6F920E6C}"/>
              </a:ext>
            </a:extLst>
          </p:cNvPr>
          <p:cNvSpPr txBox="1">
            <a:spLocks noChangeArrowheads="1"/>
          </p:cNvSpPr>
          <p:nvPr/>
        </p:nvSpPr>
        <p:spPr bwMode="auto">
          <a:xfrm>
            <a:off x="2338388" y="3254375"/>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800000"/>
                </a:solidFill>
                <a:latin typeface="Arial" panose="020B0604020202020204" pitchFamily="34" charset="0"/>
              </a:rPr>
              <a:t>NO</a:t>
            </a:r>
            <a:endParaRPr lang="en-US" altLang="zh-CN" sz="1600">
              <a:solidFill>
                <a:srgbClr val="00FFFF"/>
              </a:solidFill>
              <a:latin typeface="Arial" panose="020B0604020202020204" pitchFamily="34" charset="0"/>
            </a:endParaRPr>
          </a:p>
        </p:txBody>
      </p:sp>
      <p:sp>
        <p:nvSpPr>
          <p:cNvPr id="14355" name="AutoShape 18">
            <a:extLst>
              <a:ext uri="{FF2B5EF4-FFF2-40B4-BE49-F238E27FC236}">
                <a16:creationId xmlns:a16="http://schemas.microsoft.com/office/drawing/2014/main" id="{34D310C8-7F2C-7A45-BBD4-984756074D9C}"/>
              </a:ext>
            </a:extLst>
          </p:cNvPr>
          <p:cNvSpPr>
            <a:spLocks noChangeArrowheads="1"/>
          </p:cNvSpPr>
          <p:nvPr/>
        </p:nvSpPr>
        <p:spPr bwMode="auto">
          <a:xfrm>
            <a:off x="5384801" y="4259264"/>
            <a:ext cx="752475" cy="466725"/>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14356" name="Text Box 19">
            <a:extLst>
              <a:ext uri="{FF2B5EF4-FFF2-40B4-BE49-F238E27FC236}">
                <a16:creationId xmlns:a16="http://schemas.microsoft.com/office/drawing/2014/main" id="{AFBDA0E6-3B5F-9F48-A0E1-39EA8A821CF3}"/>
              </a:ext>
            </a:extLst>
          </p:cNvPr>
          <p:cNvSpPr txBox="1">
            <a:spLocks noChangeArrowheads="1"/>
          </p:cNvSpPr>
          <p:nvPr/>
        </p:nvSpPr>
        <p:spPr bwMode="auto">
          <a:xfrm>
            <a:off x="5492750" y="4259263"/>
            <a:ext cx="4905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20000"/>
              </a:spcBef>
              <a:buClr>
                <a:schemeClr val="accent2"/>
              </a:buClr>
              <a:buSzPct val="75000"/>
              <a:buFont typeface="Monotype Sorts" pitchFamily="2" charset="2"/>
              <a:buNone/>
            </a:pPr>
            <a:r>
              <a:rPr lang="en-US" altLang="zh-CN" sz="1600" b="1">
                <a:solidFill>
                  <a:srgbClr val="800000"/>
                </a:solidFill>
                <a:latin typeface="Arial" panose="020B0604020202020204" pitchFamily="34" charset="0"/>
              </a:rPr>
              <a:t>NO</a:t>
            </a:r>
            <a:endParaRPr lang="en-US" altLang="zh-CN" sz="1600">
              <a:solidFill>
                <a:schemeClr val="bg2"/>
              </a:solidFill>
              <a:latin typeface="Arial" panose="020B0604020202020204" pitchFamily="34" charset="0"/>
            </a:endParaRPr>
          </a:p>
        </p:txBody>
      </p:sp>
      <p:sp>
        <p:nvSpPr>
          <p:cNvPr id="14357" name="Text Box 20">
            <a:extLst>
              <a:ext uri="{FF2B5EF4-FFF2-40B4-BE49-F238E27FC236}">
                <a16:creationId xmlns:a16="http://schemas.microsoft.com/office/drawing/2014/main" id="{D6E5BC74-DF44-AB47-86AE-8368E9D6EEA8}"/>
              </a:ext>
            </a:extLst>
          </p:cNvPr>
          <p:cNvSpPr txBox="1">
            <a:spLocks noChangeArrowheads="1"/>
          </p:cNvSpPr>
          <p:nvPr/>
        </p:nvSpPr>
        <p:spPr bwMode="auto">
          <a:xfrm>
            <a:off x="2384425" y="2686050"/>
            <a:ext cx="533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Yes</a:t>
            </a:r>
            <a:endParaRPr lang="en-US" altLang="zh-CN" sz="1600">
              <a:solidFill>
                <a:schemeClr val="bg2"/>
              </a:solidFill>
              <a:latin typeface="Arial" panose="020B0604020202020204" pitchFamily="34" charset="0"/>
            </a:endParaRPr>
          </a:p>
        </p:txBody>
      </p:sp>
      <p:sp>
        <p:nvSpPr>
          <p:cNvPr id="14358" name="Text Box 21">
            <a:extLst>
              <a:ext uri="{FF2B5EF4-FFF2-40B4-BE49-F238E27FC236}">
                <a16:creationId xmlns:a16="http://schemas.microsoft.com/office/drawing/2014/main" id="{33F203C0-B22F-6D49-A8CF-368937D90BF0}"/>
              </a:ext>
            </a:extLst>
          </p:cNvPr>
          <p:cNvSpPr txBox="1">
            <a:spLocks noChangeArrowheads="1"/>
          </p:cNvSpPr>
          <p:nvPr/>
        </p:nvSpPr>
        <p:spPr bwMode="auto">
          <a:xfrm>
            <a:off x="4421188" y="2686050"/>
            <a:ext cx="4429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solidFill>
                  <a:srgbClr val="FF0000"/>
                </a:solidFill>
                <a:latin typeface="Arial" panose="020B0604020202020204" pitchFamily="34" charset="0"/>
              </a:rPr>
              <a:t>No</a:t>
            </a:r>
          </a:p>
        </p:txBody>
      </p:sp>
      <p:sp>
        <p:nvSpPr>
          <p:cNvPr id="14359" name="Text Box 22">
            <a:extLst>
              <a:ext uri="{FF2B5EF4-FFF2-40B4-BE49-F238E27FC236}">
                <a16:creationId xmlns:a16="http://schemas.microsoft.com/office/drawing/2014/main" id="{53CAD27C-B003-524A-9D71-88A56B3F6847}"/>
              </a:ext>
            </a:extLst>
          </p:cNvPr>
          <p:cNvSpPr txBox="1">
            <a:spLocks noChangeArrowheads="1"/>
          </p:cNvSpPr>
          <p:nvPr/>
        </p:nvSpPr>
        <p:spPr bwMode="auto">
          <a:xfrm>
            <a:off x="5546726" y="3624263"/>
            <a:ext cx="930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solidFill>
                  <a:srgbClr val="FF0000"/>
                </a:solidFill>
                <a:latin typeface="Arial" panose="020B0604020202020204" pitchFamily="34" charset="0"/>
              </a:rPr>
              <a:t>Married </a:t>
            </a:r>
          </a:p>
        </p:txBody>
      </p:sp>
      <p:sp>
        <p:nvSpPr>
          <p:cNvPr id="14360" name="Text Box 23">
            <a:extLst>
              <a:ext uri="{FF2B5EF4-FFF2-40B4-BE49-F238E27FC236}">
                <a16:creationId xmlns:a16="http://schemas.microsoft.com/office/drawing/2014/main" id="{92BB538A-D7B7-F347-90E8-507082935ED5}"/>
              </a:ext>
            </a:extLst>
          </p:cNvPr>
          <p:cNvSpPr txBox="1">
            <a:spLocks noChangeArrowheads="1"/>
          </p:cNvSpPr>
          <p:nvPr/>
        </p:nvSpPr>
        <p:spPr bwMode="auto">
          <a:xfrm>
            <a:off x="3186114" y="3659188"/>
            <a:ext cx="1660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Single, Divorced</a:t>
            </a:r>
            <a:endParaRPr lang="en-US" altLang="zh-CN" sz="1600">
              <a:solidFill>
                <a:schemeClr val="bg2"/>
              </a:solidFill>
              <a:latin typeface="Arial" panose="020B0604020202020204" pitchFamily="34" charset="0"/>
            </a:endParaRPr>
          </a:p>
        </p:txBody>
      </p:sp>
      <p:sp>
        <p:nvSpPr>
          <p:cNvPr id="14361" name="Text Box 24">
            <a:extLst>
              <a:ext uri="{FF2B5EF4-FFF2-40B4-BE49-F238E27FC236}">
                <a16:creationId xmlns:a16="http://schemas.microsoft.com/office/drawing/2014/main" id="{64B61220-9CDB-944B-99AC-57B9E61B8BF2}"/>
              </a:ext>
            </a:extLst>
          </p:cNvPr>
          <p:cNvSpPr txBox="1">
            <a:spLocks noChangeArrowheads="1"/>
          </p:cNvSpPr>
          <p:nvPr/>
        </p:nvSpPr>
        <p:spPr bwMode="auto">
          <a:xfrm>
            <a:off x="2679701" y="4630738"/>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&lt; 80K</a:t>
            </a:r>
            <a:endParaRPr lang="en-US" altLang="zh-CN" sz="1600">
              <a:solidFill>
                <a:schemeClr val="bg2"/>
              </a:solidFill>
              <a:latin typeface="Arial" panose="020B0604020202020204" pitchFamily="34" charset="0"/>
            </a:endParaRPr>
          </a:p>
        </p:txBody>
      </p:sp>
      <p:sp>
        <p:nvSpPr>
          <p:cNvPr id="14362" name="Text Box 25">
            <a:extLst>
              <a:ext uri="{FF2B5EF4-FFF2-40B4-BE49-F238E27FC236}">
                <a16:creationId xmlns:a16="http://schemas.microsoft.com/office/drawing/2014/main" id="{20D0A7B5-1A18-1246-822F-A73E06929DB3}"/>
              </a:ext>
            </a:extLst>
          </p:cNvPr>
          <p:cNvSpPr txBox="1">
            <a:spLocks noChangeArrowheads="1"/>
          </p:cNvSpPr>
          <p:nvPr/>
        </p:nvSpPr>
        <p:spPr bwMode="auto">
          <a:xfrm>
            <a:off x="4625976" y="4630738"/>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20000"/>
              </a:spcBef>
              <a:buClr>
                <a:schemeClr val="accent2"/>
              </a:buClr>
              <a:buSzPct val="75000"/>
              <a:buFont typeface="Monotype Sorts" pitchFamily="2" charset="2"/>
              <a:buNone/>
            </a:pPr>
            <a:r>
              <a:rPr lang="en-US" altLang="zh-CN" sz="1600">
                <a:latin typeface="Arial" panose="020B0604020202020204" pitchFamily="34" charset="0"/>
              </a:rPr>
              <a:t>&gt; 80K</a:t>
            </a:r>
            <a:endParaRPr lang="en-US" altLang="zh-CN" sz="1600">
              <a:solidFill>
                <a:schemeClr val="bg2"/>
              </a:solidFill>
              <a:latin typeface="Arial" panose="020B0604020202020204" pitchFamily="34" charset="0"/>
            </a:endParaRPr>
          </a:p>
        </p:txBody>
      </p:sp>
      <p:graphicFrame>
        <p:nvGraphicFramePr>
          <p:cNvPr id="14338" name="Object 26">
            <a:extLst>
              <a:ext uri="{FF2B5EF4-FFF2-40B4-BE49-F238E27FC236}">
                <a16:creationId xmlns:a16="http://schemas.microsoft.com/office/drawing/2014/main" id="{254F25F3-F1B6-5645-8C22-413DE75829B8}"/>
              </a:ext>
            </a:extLst>
          </p:cNvPr>
          <p:cNvGraphicFramePr>
            <a:graphicFrameLocks noChangeAspect="1"/>
          </p:cNvGraphicFramePr>
          <p:nvPr/>
        </p:nvGraphicFramePr>
        <p:xfrm>
          <a:off x="6477001" y="1600201"/>
          <a:ext cx="3343275" cy="1133475"/>
        </p:xfrm>
        <a:graphic>
          <a:graphicData uri="http://schemas.openxmlformats.org/presentationml/2006/ole">
            <mc:AlternateContent xmlns:mc="http://schemas.openxmlformats.org/markup-compatibility/2006">
              <mc:Choice xmlns:v="urn:schemas-microsoft-com:vml" Requires="v">
                <p:oleObj spid="_x0000_s23554" name="Document" r:id="rId3" imgW="27901900" imgH="9448800" progId="Word.Document.8">
                  <p:embed/>
                </p:oleObj>
              </mc:Choice>
              <mc:Fallback>
                <p:oleObj name="Document" r:id="rId3" imgW="27901900" imgH="9448800" progId="Word.Document.8">
                  <p:embed/>
                  <p:pic>
                    <p:nvPicPr>
                      <p:cNvPr id="14338" name="Object 26">
                        <a:extLst>
                          <a:ext uri="{FF2B5EF4-FFF2-40B4-BE49-F238E27FC236}">
                            <a16:creationId xmlns:a16="http://schemas.microsoft.com/office/drawing/2014/main" id="{254F25F3-F1B6-5645-8C22-413DE75829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1" y="1600201"/>
                        <a:ext cx="3343275"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63" name="Text Box 27">
            <a:extLst>
              <a:ext uri="{FF2B5EF4-FFF2-40B4-BE49-F238E27FC236}">
                <a16:creationId xmlns:a16="http://schemas.microsoft.com/office/drawing/2014/main" id="{8D0B33FC-4BFC-F846-9CF7-04EE3BDE6E87}"/>
              </a:ext>
            </a:extLst>
          </p:cNvPr>
          <p:cNvSpPr txBox="1">
            <a:spLocks noChangeArrowheads="1"/>
          </p:cNvSpPr>
          <p:nvPr/>
        </p:nvSpPr>
        <p:spPr bwMode="auto">
          <a:xfrm>
            <a:off x="6324600" y="1143000"/>
            <a:ext cx="160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lnSpc>
                <a:spcPct val="80000"/>
              </a:lnSpc>
              <a:spcBef>
                <a:spcPct val="20000"/>
              </a:spcBef>
              <a:buClr>
                <a:schemeClr val="accent2"/>
              </a:buClr>
              <a:buSzPct val="75000"/>
              <a:buFont typeface="Monotype Sorts" pitchFamily="2" charset="2"/>
              <a:buNone/>
            </a:pPr>
            <a:r>
              <a:rPr lang="en-US" altLang="zh-CN" sz="2000" b="1">
                <a:solidFill>
                  <a:schemeClr val="tx2"/>
                </a:solidFill>
                <a:latin typeface="Arial" panose="020B0604020202020204" pitchFamily="34" charset="0"/>
              </a:rPr>
              <a:t>Test Data</a:t>
            </a:r>
            <a:endParaRPr lang="en-US" altLang="zh-CN" sz="2000">
              <a:solidFill>
                <a:schemeClr val="bg2"/>
              </a:solidFill>
              <a:latin typeface="Arial" panose="020B0604020202020204" pitchFamily="34" charset="0"/>
            </a:endParaRPr>
          </a:p>
        </p:txBody>
      </p:sp>
      <p:sp>
        <p:nvSpPr>
          <p:cNvPr id="14364" name="Line 28">
            <a:extLst>
              <a:ext uri="{FF2B5EF4-FFF2-40B4-BE49-F238E27FC236}">
                <a16:creationId xmlns:a16="http://schemas.microsoft.com/office/drawing/2014/main" id="{C2A71499-588D-464A-98B0-4FCA275142AD}"/>
              </a:ext>
            </a:extLst>
          </p:cNvPr>
          <p:cNvSpPr>
            <a:spLocks noChangeShapeType="1"/>
          </p:cNvSpPr>
          <p:nvPr/>
        </p:nvSpPr>
        <p:spPr bwMode="auto">
          <a:xfrm flipH="1">
            <a:off x="6019800" y="2590800"/>
            <a:ext cx="3124200" cy="1828800"/>
          </a:xfrm>
          <a:prstGeom prst="line">
            <a:avLst/>
          </a:prstGeom>
          <a:noFill/>
          <a:ln w="15875">
            <a:solidFill>
              <a:srgbClr val="FF0000"/>
            </a:solidFill>
            <a:prstDash val="dash"/>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65" name="Text Box 29">
            <a:extLst>
              <a:ext uri="{FF2B5EF4-FFF2-40B4-BE49-F238E27FC236}">
                <a16:creationId xmlns:a16="http://schemas.microsoft.com/office/drawing/2014/main" id="{A5F88EC6-389C-914F-A0A3-6CE8B2868494}"/>
              </a:ext>
            </a:extLst>
          </p:cNvPr>
          <p:cNvSpPr txBox="1">
            <a:spLocks noChangeArrowheads="1"/>
          </p:cNvSpPr>
          <p:nvPr/>
        </p:nvSpPr>
        <p:spPr bwMode="auto">
          <a:xfrm>
            <a:off x="7543800" y="3581400"/>
            <a:ext cx="2667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lnSpc>
                <a:spcPct val="80000"/>
              </a:lnSpc>
              <a:spcBef>
                <a:spcPct val="20000"/>
              </a:spcBef>
              <a:buClr>
                <a:schemeClr val="accent2"/>
              </a:buClr>
              <a:buSzPct val="75000"/>
              <a:buFont typeface="Monotype Sorts" pitchFamily="2" charset="2"/>
              <a:buNone/>
            </a:pPr>
            <a:r>
              <a:rPr lang="en-US" altLang="zh-CN" sz="2000">
                <a:latin typeface="Arial" panose="020B0604020202020204" pitchFamily="34" charset="0"/>
              </a:rPr>
              <a:t>Assign Cheat to “No”</a:t>
            </a:r>
          </a:p>
        </p:txBody>
      </p:sp>
    </p:spTree>
    <p:extLst>
      <p:ext uri="{BB962C8B-B14F-4D97-AF65-F5344CB8AC3E}">
        <p14:creationId xmlns:p14="http://schemas.microsoft.com/office/powerpoint/2010/main" val="735717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a:extLst>
              <a:ext uri="{FF2B5EF4-FFF2-40B4-BE49-F238E27FC236}">
                <a16:creationId xmlns:a16="http://schemas.microsoft.com/office/drawing/2014/main" id="{EE9CB5DC-58F7-4143-9FCC-E160BE556E6C}"/>
              </a:ext>
            </a:extLst>
          </p:cNvPr>
          <p:cNvSpPr>
            <a:spLocks noGrp="1"/>
          </p:cNvSpPr>
          <p:nvPr>
            <p:ph type="title"/>
          </p:nvPr>
        </p:nvSpPr>
        <p:spPr/>
        <p:txBody>
          <a:bodyPr/>
          <a:lstStyle/>
          <a:p>
            <a:pPr eaLnBrk="1" hangingPunct="1"/>
            <a:r>
              <a:rPr lang="en-US" altLang="zh-CN"/>
              <a:t>Bayesian Classification Methods</a:t>
            </a:r>
            <a:endParaRPr lang="zh-CN" altLang="en-US"/>
          </a:p>
        </p:txBody>
      </p:sp>
      <p:sp>
        <p:nvSpPr>
          <p:cNvPr id="75779" name="内容占位符 2">
            <a:extLst>
              <a:ext uri="{FF2B5EF4-FFF2-40B4-BE49-F238E27FC236}">
                <a16:creationId xmlns:a16="http://schemas.microsoft.com/office/drawing/2014/main" id="{CCDAB537-FB7E-944B-AD81-57F59D0321B0}"/>
              </a:ext>
            </a:extLst>
          </p:cNvPr>
          <p:cNvSpPr>
            <a:spLocks noGrp="1"/>
          </p:cNvSpPr>
          <p:nvPr>
            <p:ph idx="1"/>
          </p:nvPr>
        </p:nvSpPr>
        <p:spPr/>
        <p:txBody>
          <a:bodyPr/>
          <a:lstStyle/>
          <a:p>
            <a:pPr eaLnBrk="1" hangingPunct="1"/>
            <a:r>
              <a:rPr lang="en-US" altLang="zh-CN"/>
              <a:t>This Classification is named after Thomas Bayes ( 1702-1761), who proposed the Bayes classification methods. </a:t>
            </a:r>
          </a:p>
          <a:p>
            <a:pPr eaLnBrk="1" hangingPunct="1"/>
            <a:r>
              <a:rPr lang="en-US" altLang="zh-CN"/>
              <a:t>Bayesian classification provides practical learning algorithms and prior knowledge and observed data can be combined. Bayesian Classification provides a useful perspective for understanding and evaluating many learning algorithms. It calculates explicit probabilities for hypothesis and it is robust to noise in input data</a:t>
            </a:r>
          </a:p>
          <a:p>
            <a:pPr eaLnBrk="1" hangingPunct="1"/>
            <a:endParaRPr lang="en-US" altLang="zh-CN"/>
          </a:p>
          <a:p>
            <a:pPr eaLnBrk="1" hangingPunct="1"/>
            <a:endParaRPr lang="zh-CN" altLang="en-US"/>
          </a:p>
        </p:txBody>
      </p:sp>
    </p:spTree>
    <p:extLst>
      <p:ext uri="{BB962C8B-B14F-4D97-AF65-F5344CB8AC3E}">
        <p14:creationId xmlns:p14="http://schemas.microsoft.com/office/powerpoint/2010/main" val="1412141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a:extLst>
              <a:ext uri="{FF2B5EF4-FFF2-40B4-BE49-F238E27FC236}">
                <a16:creationId xmlns:a16="http://schemas.microsoft.com/office/drawing/2014/main" id="{F8EBF831-1179-9847-B87F-428A5F97F834}"/>
              </a:ext>
            </a:extLst>
          </p:cNvPr>
          <p:cNvSpPr>
            <a:spLocks noGrp="1" noChangeArrowheads="1"/>
          </p:cNvSpPr>
          <p:nvPr>
            <p:ph type="title"/>
          </p:nvPr>
        </p:nvSpPr>
        <p:spPr/>
        <p:txBody>
          <a:bodyPr/>
          <a:lstStyle/>
          <a:p>
            <a:pPr eaLnBrk="1" hangingPunct="1"/>
            <a:r>
              <a:rPr lang="en-US" altLang="zh-CN">
                <a:ea typeface="宋体" panose="02010600030101010101" pitchFamily="2" charset="-122"/>
              </a:rPr>
              <a:t>Decision Tree Classification Task</a:t>
            </a:r>
          </a:p>
        </p:txBody>
      </p:sp>
      <p:graphicFrame>
        <p:nvGraphicFramePr>
          <p:cNvPr id="15362" name="Object 3">
            <a:extLst>
              <a:ext uri="{FF2B5EF4-FFF2-40B4-BE49-F238E27FC236}">
                <a16:creationId xmlns:a16="http://schemas.microsoft.com/office/drawing/2014/main" id="{10976D02-2AE7-7846-9D17-B6AFB8BBBEE5}"/>
              </a:ext>
            </a:extLst>
          </p:cNvPr>
          <p:cNvGraphicFramePr>
            <a:graphicFrameLocks noGrp="1" noChangeAspect="1"/>
          </p:cNvGraphicFramePr>
          <p:nvPr>
            <p:ph idx="1"/>
          </p:nvPr>
        </p:nvGraphicFramePr>
        <p:xfrm>
          <a:off x="2617788" y="1143000"/>
          <a:ext cx="6951662" cy="5181600"/>
        </p:xfrm>
        <a:graphic>
          <a:graphicData uri="http://schemas.openxmlformats.org/presentationml/2006/ole">
            <mc:AlternateContent xmlns:mc="http://schemas.openxmlformats.org/markup-compatibility/2006">
              <mc:Choice xmlns:v="urn:schemas-microsoft-com:vml" Requires="v">
                <p:oleObj spid="_x0000_s24578" name="Visio" r:id="rId3" imgW="8432800" imgH="6286500" progId="Visio.Drawing.6">
                  <p:embed/>
                </p:oleObj>
              </mc:Choice>
              <mc:Fallback>
                <p:oleObj name="Visio" r:id="rId3" imgW="8432800" imgH="6286500" progId="Visio.Drawing.6">
                  <p:embed/>
                  <p:pic>
                    <p:nvPicPr>
                      <p:cNvPr id="15362" name="Object 3">
                        <a:extLst>
                          <a:ext uri="{FF2B5EF4-FFF2-40B4-BE49-F238E27FC236}">
                            <a16:creationId xmlns:a16="http://schemas.microsoft.com/office/drawing/2014/main" id="{10976D02-2AE7-7846-9D17-B6AFB8BBBEE5}"/>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7788" y="1143000"/>
                        <a:ext cx="6951662"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4" name="Line 4">
            <a:extLst>
              <a:ext uri="{FF2B5EF4-FFF2-40B4-BE49-F238E27FC236}">
                <a16:creationId xmlns:a16="http://schemas.microsoft.com/office/drawing/2014/main" id="{B6BE5560-441B-B546-9FE9-518131EA7978}"/>
              </a:ext>
            </a:extLst>
          </p:cNvPr>
          <p:cNvSpPr>
            <a:spLocks noChangeShapeType="1"/>
          </p:cNvSpPr>
          <p:nvPr/>
        </p:nvSpPr>
        <p:spPr bwMode="auto">
          <a:xfrm flipH="1">
            <a:off x="7924800" y="2362200"/>
            <a:ext cx="685800" cy="0"/>
          </a:xfrm>
          <a:prstGeom prst="line">
            <a:avLst/>
          </a:prstGeom>
          <a:noFill/>
          <a:ln w="635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65" name="Text Box 5">
            <a:extLst>
              <a:ext uri="{FF2B5EF4-FFF2-40B4-BE49-F238E27FC236}">
                <a16:creationId xmlns:a16="http://schemas.microsoft.com/office/drawing/2014/main" id="{5EA582E0-7058-3F49-9E2F-69AEF7CF62B5}"/>
              </a:ext>
            </a:extLst>
          </p:cNvPr>
          <p:cNvSpPr txBox="1">
            <a:spLocks noChangeArrowheads="1"/>
          </p:cNvSpPr>
          <p:nvPr/>
        </p:nvSpPr>
        <p:spPr bwMode="auto">
          <a:xfrm>
            <a:off x="8610600" y="4283075"/>
            <a:ext cx="1219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1400" b="1">
                <a:latin typeface="Arial" panose="020B0604020202020204" pitchFamily="34" charset="0"/>
              </a:rPr>
              <a:t>Decision Tree</a:t>
            </a:r>
          </a:p>
        </p:txBody>
      </p:sp>
    </p:spTree>
    <p:extLst>
      <p:ext uri="{BB962C8B-B14F-4D97-AF65-F5344CB8AC3E}">
        <p14:creationId xmlns:p14="http://schemas.microsoft.com/office/powerpoint/2010/main" val="4276903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0548E5CA-9A7C-1342-BFE0-5D5B8247AE49}"/>
              </a:ext>
            </a:extLst>
          </p:cNvPr>
          <p:cNvSpPr>
            <a:spLocks noGrp="1" noChangeArrowheads="1"/>
          </p:cNvSpPr>
          <p:nvPr>
            <p:ph type="title"/>
          </p:nvPr>
        </p:nvSpPr>
        <p:spPr/>
        <p:txBody>
          <a:bodyPr/>
          <a:lstStyle/>
          <a:p>
            <a:pPr eaLnBrk="1" hangingPunct="1"/>
            <a:r>
              <a:rPr lang="en-US" altLang="zh-CN">
                <a:ea typeface="宋体" panose="02010600030101010101" pitchFamily="2" charset="-122"/>
              </a:rPr>
              <a:t>Decision Tree Induction</a:t>
            </a:r>
          </a:p>
        </p:txBody>
      </p:sp>
      <p:sp>
        <p:nvSpPr>
          <p:cNvPr id="81923" name="Rectangle 3">
            <a:extLst>
              <a:ext uri="{FF2B5EF4-FFF2-40B4-BE49-F238E27FC236}">
                <a16:creationId xmlns:a16="http://schemas.microsoft.com/office/drawing/2014/main" id="{16126508-5300-CE4F-B1D0-1EB790B59814}"/>
              </a:ext>
            </a:extLst>
          </p:cNvPr>
          <p:cNvSpPr>
            <a:spLocks noGrp="1" noChangeArrowheads="1"/>
          </p:cNvSpPr>
          <p:nvPr>
            <p:ph type="body" idx="1"/>
          </p:nvPr>
        </p:nvSpPr>
        <p:spPr/>
        <p:txBody>
          <a:bodyPr/>
          <a:lstStyle/>
          <a:p>
            <a:pPr eaLnBrk="1" hangingPunct="1"/>
            <a:r>
              <a:rPr lang="en-US" altLang="zh-CN">
                <a:ea typeface="宋体" panose="02010600030101010101" pitchFamily="2" charset="-122"/>
              </a:rPr>
              <a:t>Many Algorithms:</a:t>
            </a:r>
          </a:p>
          <a:p>
            <a:pPr lvl="1" eaLnBrk="1" hangingPunct="1"/>
            <a:r>
              <a:rPr lang="en-US" altLang="zh-CN">
                <a:ea typeface="宋体" panose="02010600030101010101" pitchFamily="2" charset="-122"/>
              </a:rPr>
              <a:t>Hunt’s Algorithm (one of the earliest)</a:t>
            </a:r>
          </a:p>
          <a:p>
            <a:pPr lvl="1" eaLnBrk="1" hangingPunct="1"/>
            <a:r>
              <a:rPr lang="en-US" altLang="zh-CN">
                <a:ea typeface="宋体" panose="02010600030101010101" pitchFamily="2" charset="-122"/>
              </a:rPr>
              <a:t>CART</a:t>
            </a:r>
          </a:p>
          <a:p>
            <a:pPr lvl="1" eaLnBrk="1" hangingPunct="1"/>
            <a:r>
              <a:rPr lang="en-US" altLang="zh-CN">
                <a:ea typeface="宋体" panose="02010600030101010101" pitchFamily="2" charset="-122"/>
              </a:rPr>
              <a:t>ID3, C4.5</a:t>
            </a:r>
          </a:p>
          <a:p>
            <a:pPr lvl="1" eaLnBrk="1" hangingPunct="1"/>
            <a:r>
              <a:rPr lang="en-US" altLang="zh-CN">
                <a:ea typeface="宋体" panose="02010600030101010101" pitchFamily="2" charset="-122"/>
              </a:rPr>
              <a:t>SLIQ,SPRINT</a:t>
            </a:r>
          </a:p>
        </p:txBody>
      </p:sp>
    </p:spTree>
    <p:extLst>
      <p:ext uri="{BB962C8B-B14F-4D97-AF65-F5344CB8AC3E}">
        <p14:creationId xmlns:p14="http://schemas.microsoft.com/office/powerpoint/2010/main" val="508272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a:extLst>
              <a:ext uri="{FF2B5EF4-FFF2-40B4-BE49-F238E27FC236}">
                <a16:creationId xmlns:a16="http://schemas.microsoft.com/office/drawing/2014/main" id="{7FC9DCD7-D0D7-1B4A-9F14-458C3178FDDD}"/>
              </a:ext>
            </a:extLst>
          </p:cNvPr>
          <p:cNvSpPr>
            <a:spLocks noGrp="1" noChangeArrowheads="1"/>
          </p:cNvSpPr>
          <p:nvPr>
            <p:ph type="title"/>
          </p:nvPr>
        </p:nvSpPr>
        <p:spPr/>
        <p:txBody>
          <a:bodyPr/>
          <a:lstStyle/>
          <a:p>
            <a:pPr eaLnBrk="1" hangingPunct="1"/>
            <a:r>
              <a:rPr lang="en-US" altLang="zh-CN">
                <a:ea typeface="宋体" panose="02010600030101010101" pitchFamily="2" charset="-122"/>
              </a:rPr>
              <a:t>Hunt’s Algorithm</a:t>
            </a:r>
          </a:p>
        </p:txBody>
      </p:sp>
      <p:sp>
        <p:nvSpPr>
          <p:cNvPr id="16388" name="Rectangle 3">
            <a:extLst>
              <a:ext uri="{FF2B5EF4-FFF2-40B4-BE49-F238E27FC236}">
                <a16:creationId xmlns:a16="http://schemas.microsoft.com/office/drawing/2014/main" id="{327F54A7-4744-184B-AF1C-710FEA4369D3}"/>
              </a:ext>
            </a:extLst>
          </p:cNvPr>
          <p:cNvSpPr>
            <a:spLocks noGrp="1" noChangeArrowheads="1"/>
          </p:cNvSpPr>
          <p:nvPr>
            <p:ph type="body" idx="1"/>
          </p:nvPr>
        </p:nvSpPr>
        <p:spPr>
          <a:xfrm>
            <a:off x="1935164" y="1143000"/>
            <a:ext cx="4541837" cy="5181600"/>
          </a:xfrm>
        </p:spPr>
        <p:txBody>
          <a:bodyPr/>
          <a:lstStyle/>
          <a:p>
            <a:pPr eaLnBrk="1" hangingPunct="1">
              <a:lnSpc>
                <a:spcPct val="90000"/>
              </a:lnSpc>
            </a:pPr>
            <a:r>
              <a:rPr lang="en-US" altLang="zh-CN" sz="2000">
                <a:ea typeface="宋体" panose="02010600030101010101" pitchFamily="2" charset="-122"/>
              </a:rPr>
              <a:t>Let D</a:t>
            </a:r>
            <a:r>
              <a:rPr lang="en-US" altLang="zh-CN" sz="2000" baseline="-25000">
                <a:ea typeface="宋体" panose="02010600030101010101" pitchFamily="2" charset="-122"/>
              </a:rPr>
              <a:t>t</a:t>
            </a:r>
            <a:r>
              <a:rPr lang="en-US" altLang="zh-CN" sz="2000">
                <a:ea typeface="宋体" panose="02010600030101010101" pitchFamily="2" charset="-122"/>
              </a:rPr>
              <a:t> be the set of training records that reach a node t</a:t>
            </a:r>
          </a:p>
          <a:p>
            <a:pPr eaLnBrk="1" hangingPunct="1">
              <a:lnSpc>
                <a:spcPct val="90000"/>
              </a:lnSpc>
            </a:pPr>
            <a:r>
              <a:rPr lang="en-US" altLang="zh-CN" sz="2000">
                <a:ea typeface="宋体" panose="02010600030101010101" pitchFamily="2" charset="-122"/>
              </a:rPr>
              <a:t>General Procedure:</a:t>
            </a:r>
          </a:p>
          <a:p>
            <a:pPr lvl="1" eaLnBrk="1" hangingPunct="1">
              <a:lnSpc>
                <a:spcPct val="90000"/>
              </a:lnSpc>
            </a:pPr>
            <a:r>
              <a:rPr lang="en-US" altLang="zh-CN" sz="2000">
                <a:ea typeface="宋体" panose="02010600030101010101" pitchFamily="2" charset="-122"/>
              </a:rPr>
              <a:t>If D</a:t>
            </a:r>
            <a:r>
              <a:rPr lang="en-US" altLang="zh-CN" sz="2000" baseline="-25000">
                <a:ea typeface="宋体" panose="02010600030101010101" pitchFamily="2" charset="-122"/>
              </a:rPr>
              <a:t>t</a:t>
            </a:r>
            <a:r>
              <a:rPr lang="en-US" altLang="zh-CN" sz="2000">
                <a:ea typeface="宋体" panose="02010600030101010101" pitchFamily="2" charset="-122"/>
              </a:rPr>
              <a:t> contains records that belong the same class y</a:t>
            </a:r>
            <a:r>
              <a:rPr lang="en-US" altLang="zh-CN" sz="2000" baseline="-25000">
                <a:ea typeface="宋体" panose="02010600030101010101" pitchFamily="2" charset="-122"/>
              </a:rPr>
              <a:t>t</a:t>
            </a:r>
            <a:r>
              <a:rPr lang="en-US" altLang="zh-CN" sz="2000">
                <a:ea typeface="宋体" panose="02010600030101010101" pitchFamily="2" charset="-122"/>
              </a:rPr>
              <a:t>, then t is a leaf node labeled as y</a:t>
            </a:r>
            <a:r>
              <a:rPr lang="en-US" altLang="zh-CN" sz="2000" baseline="-25000">
                <a:ea typeface="宋体" panose="02010600030101010101" pitchFamily="2" charset="-122"/>
              </a:rPr>
              <a:t>t</a:t>
            </a:r>
          </a:p>
          <a:p>
            <a:pPr lvl="1" eaLnBrk="1" hangingPunct="1">
              <a:lnSpc>
                <a:spcPct val="90000"/>
              </a:lnSpc>
            </a:pPr>
            <a:r>
              <a:rPr lang="en-US" altLang="zh-CN" sz="2000">
                <a:ea typeface="宋体" panose="02010600030101010101" pitchFamily="2" charset="-122"/>
              </a:rPr>
              <a:t>If D</a:t>
            </a:r>
            <a:r>
              <a:rPr lang="en-US" altLang="zh-CN" sz="2000" baseline="-25000">
                <a:ea typeface="宋体" panose="02010600030101010101" pitchFamily="2" charset="-122"/>
              </a:rPr>
              <a:t>t</a:t>
            </a:r>
            <a:r>
              <a:rPr lang="en-US" altLang="zh-CN" sz="2000">
                <a:ea typeface="宋体" panose="02010600030101010101" pitchFamily="2" charset="-122"/>
              </a:rPr>
              <a:t> is an empty set, then t is a leaf node labeled by the default class, y</a:t>
            </a:r>
            <a:r>
              <a:rPr lang="en-US" altLang="zh-CN" sz="2000" baseline="-25000">
                <a:ea typeface="宋体" panose="02010600030101010101" pitchFamily="2" charset="-122"/>
              </a:rPr>
              <a:t>d</a:t>
            </a:r>
          </a:p>
          <a:p>
            <a:pPr lvl="1" eaLnBrk="1" hangingPunct="1">
              <a:lnSpc>
                <a:spcPct val="90000"/>
              </a:lnSpc>
            </a:pPr>
            <a:r>
              <a:rPr lang="en-US" altLang="zh-CN" sz="2000">
                <a:ea typeface="宋体" panose="02010600030101010101" pitchFamily="2" charset="-122"/>
              </a:rPr>
              <a:t>If D</a:t>
            </a:r>
            <a:r>
              <a:rPr lang="en-US" altLang="zh-CN" sz="2000" baseline="-25000">
                <a:ea typeface="宋体" panose="02010600030101010101" pitchFamily="2" charset="-122"/>
              </a:rPr>
              <a:t>t</a:t>
            </a:r>
            <a:r>
              <a:rPr lang="en-US" altLang="zh-CN" sz="2000">
                <a:ea typeface="宋体" panose="02010600030101010101" pitchFamily="2" charset="-122"/>
              </a:rPr>
              <a:t> contains records that belong to more than one class, use an attribute test to split the data into smaller subsets. Recursively apply the procedure to each subset.</a:t>
            </a:r>
          </a:p>
        </p:txBody>
      </p:sp>
      <p:graphicFrame>
        <p:nvGraphicFramePr>
          <p:cNvPr id="16386" name="Object 5">
            <a:extLst>
              <a:ext uri="{FF2B5EF4-FFF2-40B4-BE49-F238E27FC236}">
                <a16:creationId xmlns:a16="http://schemas.microsoft.com/office/drawing/2014/main" id="{CF103540-EB5D-D347-8F80-698044E67920}"/>
              </a:ext>
            </a:extLst>
          </p:cNvPr>
          <p:cNvGraphicFramePr>
            <a:graphicFrameLocks noChangeAspect="1"/>
          </p:cNvGraphicFramePr>
          <p:nvPr/>
        </p:nvGraphicFramePr>
        <p:xfrm>
          <a:off x="7189788" y="1143000"/>
          <a:ext cx="3021012" cy="3124200"/>
        </p:xfrm>
        <a:graphic>
          <a:graphicData uri="http://schemas.openxmlformats.org/presentationml/2006/ole">
            <mc:AlternateContent xmlns:mc="http://schemas.openxmlformats.org/markup-compatibility/2006">
              <mc:Choice xmlns:v="urn:schemas-microsoft-com:vml" Requires="v">
                <p:oleObj spid="_x0000_s26626" name="Document" r:id="rId3" imgW="5422900" imgH="5778500" progId="Word.Document.8">
                  <p:embed/>
                </p:oleObj>
              </mc:Choice>
              <mc:Fallback>
                <p:oleObj name="Document" r:id="rId3" imgW="5422900" imgH="5778500" progId="Word.Document.8">
                  <p:embed/>
                  <p:pic>
                    <p:nvPicPr>
                      <p:cNvPr id="16386" name="Object 5">
                        <a:extLst>
                          <a:ext uri="{FF2B5EF4-FFF2-40B4-BE49-F238E27FC236}">
                            <a16:creationId xmlns:a16="http://schemas.microsoft.com/office/drawing/2014/main" id="{CF103540-EB5D-D347-8F80-698044E679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9788" y="1143000"/>
                        <a:ext cx="3021012" cy="312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9" name="Oval 11">
            <a:extLst>
              <a:ext uri="{FF2B5EF4-FFF2-40B4-BE49-F238E27FC236}">
                <a16:creationId xmlns:a16="http://schemas.microsoft.com/office/drawing/2014/main" id="{046A2586-ED96-0142-A686-A03E16495CCE}"/>
              </a:ext>
            </a:extLst>
          </p:cNvPr>
          <p:cNvSpPr>
            <a:spLocks noChangeArrowheads="1"/>
          </p:cNvSpPr>
          <p:nvPr/>
        </p:nvSpPr>
        <p:spPr bwMode="auto">
          <a:xfrm>
            <a:off x="7543800" y="4800600"/>
            <a:ext cx="1447800" cy="7620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16390" name="Line 12">
            <a:extLst>
              <a:ext uri="{FF2B5EF4-FFF2-40B4-BE49-F238E27FC236}">
                <a16:creationId xmlns:a16="http://schemas.microsoft.com/office/drawing/2014/main" id="{B96108A9-3BAF-3F49-9316-7972AB597C82}"/>
              </a:ext>
            </a:extLst>
          </p:cNvPr>
          <p:cNvSpPr>
            <a:spLocks noChangeShapeType="1"/>
          </p:cNvSpPr>
          <p:nvPr/>
        </p:nvSpPr>
        <p:spPr bwMode="auto">
          <a:xfrm flipH="1">
            <a:off x="7239000" y="5562600"/>
            <a:ext cx="99060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91" name="Line 13">
            <a:extLst>
              <a:ext uri="{FF2B5EF4-FFF2-40B4-BE49-F238E27FC236}">
                <a16:creationId xmlns:a16="http://schemas.microsoft.com/office/drawing/2014/main" id="{5C99481C-5B54-5946-BF50-22055297EE0E}"/>
              </a:ext>
            </a:extLst>
          </p:cNvPr>
          <p:cNvSpPr>
            <a:spLocks noChangeShapeType="1"/>
          </p:cNvSpPr>
          <p:nvPr/>
        </p:nvSpPr>
        <p:spPr bwMode="auto">
          <a:xfrm>
            <a:off x="8382000" y="5562600"/>
            <a:ext cx="0" cy="533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92" name="Line 14">
            <a:extLst>
              <a:ext uri="{FF2B5EF4-FFF2-40B4-BE49-F238E27FC236}">
                <a16:creationId xmlns:a16="http://schemas.microsoft.com/office/drawing/2014/main" id="{B57C5270-D92F-664D-8E0A-6F6B45A90855}"/>
              </a:ext>
            </a:extLst>
          </p:cNvPr>
          <p:cNvSpPr>
            <a:spLocks noChangeShapeType="1"/>
          </p:cNvSpPr>
          <p:nvPr/>
        </p:nvSpPr>
        <p:spPr bwMode="auto">
          <a:xfrm>
            <a:off x="8534400" y="5562600"/>
            <a:ext cx="99060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93" name="Line 15">
            <a:extLst>
              <a:ext uri="{FF2B5EF4-FFF2-40B4-BE49-F238E27FC236}">
                <a16:creationId xmlns:a16="http://schemas.microsoft.com/office/drawing/2014/main" id="{2FFD9889-A47F-2D40-A41A-CCF827800840}"/>
              </a:ext>
            </a:extLst>
          </p:cNvPr>
          <p:cNvSpPr>
            <a:spLocks noChangeShapeType="1"/>
          </p:cNvSpPr>
          <p:nvPr/>
        </p:nvSpPr>
        <p:spPr bwMode="auto">
          <a:xfrm flipH="1">
            <a:off x="8229600" y="4419600"/>
            <a:ext cx="22860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94" name="Text Box 16">
            <a:extLst>
              <a:ext uri="{FF2B5EF4-FFF2-40B4-BE49-F238E27FC236}">
                <a16:creationId xmlns:a16="http://schemas.microsoft.com/office/drawing/2014/main" id="{725CFCBA-88B5-4E4C-90DE-8964A2842966}"/>
              </a:ext>
            </a:extLst>
          </p:cNvPr>
          <p:cNvSpPr txBox="1">
            <a:spLocks noChangeArrowheads="1"/>
          </p:cNvSpPr>
          <p:nvPr/>
        </p:nvSpPr>
        <p:spPr bwMode="auto">
          <a:xfrm>
            <a:off x="8458200" y="4267201"/>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b="1">
                <a:latin typeface="Arial" panose="020B0604020202020204" pitchFamily="34" charset="0"/>
              </a:rPr>
              <a:t>D</a:t>
            </a:r>
            <a:r>
              <a:rPr lang="en-US" altLang="zh-CN" sz="2000" b="1" baseline="-25000">
                <a:latin typeface="Arial" panose="020B0604020202020204" pitchFamily="34" charset="0"/>
              </a:rPr>
              <a:t>t</a:t>
            </a:r>
          </a:p>
        </p:txBody>
      </p:sp>
      <p:sp>
        <p:nvSpPr>
          <p:cNvPr id="16395" name="Text Box 17">
            <a:extLst>
              <a:ext uri="{FF2B5EF4-FFF2-40B4-BE49-F238E27FC236}">
                <a16:creationId xmlns:a16="http://schemas.microsoft.com/office/drawing/2014/main" id="{D8C03851-F10B-024C-9A1C-C81B765AE367}"/>
              </a:ext>
            </a:extLst>
          </p:cNvPr>
          <p:cNvSpPr txBox="1">
            <a:spLocks noChangeArrowheads="1"/>
          </p:cNvSpPr>
          <p:nvPr/>
        </p:nvSpPr>
        <p:spPr bwMode="auto">
          <a:xfrm>
            <a:off x="8077200" y="49530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b="1">
                <a:latin typeface="Arial" panose="020B0604020202020204" pitchFamily="34" charset="0"/>
              </a:rPr>
              <a:t>?</a:t>
            </a:r>
          </a:p>
        </p:txBody>
      </p:sp>
    </p:spTree>
    <p:extLst>
      <p:ext uri="{BB962C8B-B14F-4D97-AF65-F5344CB8AC3E}">
        <p14:creationId xmlns:p14="http://schemas.microsoft.com/office/powerpoint/2010/main" val="874062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a:extLst>
              <a:ext uri="{FF2B5EF4-FFF2-40B4-BE49-F238E27FC236}">
                <a16:creationId xmlns:a16="http://schemas.microsoft.com/office/drawing/2014/main" id="{FD3A1B87-3AB4-5C4D-B19F-86DCD77241A9}"/>
              </a:ext>
            </a:extLst>
          </p:cNvPr>
          <p:cNvSpPr>
            <a:spLocks noGrp="1" noChangeArrowheads="1"/>
          </p:cNvSpPr>
          <p:nvPr>
            <p:ph type="title"/>
          </p:nvPr>
        </p:nvSpPr>
        <p:spPr/>
        <p:txBody>
          <a:bodyPr/>
          <a:lstStyle/>
          <a:p>
            <a:pPr eaLnBrk="1" hangingPunct="1"/>
            <a:r>
              <a:rPr lang="en-US" altLang="zh-CN">
                <a:ea typeface="宋体" panose="02010600030101010101" pitchFamily="2" charset="-122"/>
              </a:rPr>
              <a:t>Hunt’s Algorithm</a:t>
            </a:r>
          </a:p>
        </p:txBody>
      </p:sp>
      <p:sp>
        <p:nvSpPr>
          <p:cNvPr id="900099" name="Rectangle 3">
            <a:extLst>
              <a:ext uri="{FF2B5EF4-FFF2-40B4-BE49-F238E27FC236}">
                <a16:creationId xmlns:a16="http://schemas.microsoft.com/office/drawing/2014/main" id="{167B38DC-A928-1140-913E-3E37F403BBAD}"/>
              </a:ext>
            </a:extLst>
          </p:cNvPr>
          <p:cNvSpPr>
            <a:spLocks noChangeArrowheads="1"/>
          </p:cNvSpPr>
          <p:nvPr/>
        </p:nvSpPr>
        <p:spPr bwMode="auto">
          <a:xfrm>
            <a:off x="1828801" y="1447800"/>
            <a:ext cx="576263" cy="414338"/>
          </a:xfrm>
          <a:prstGeom prst="rect">
            <a:avLst/>
          </a:prstGeom>
          <a:solidFill>
            <a:srgbClr val="FFFFFF"/>
          </a:solidFill>
          <a:ln w="25400">
            <a:solidFill>
              <a:srgbClr val="3366FF"/>
            </a:solidFill>
            <a:miter lim="800000"/>
            <a:headEnd/>
            <a:tailEnd/>
          </a:ln>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a:latin typeface="Times New Roman" panose="02020603050405020304" pitchFamily="18" charset="0"/>
              </a:rPr>
              <a:t>Don’t </a:t>
            </a:r>
          </a:p>
          <a:p>
            <a:pPr algn="ctr" eaLnBrk="1" hangingPunct="1"/>
            <a:r>
              <a:rPr lang="en-US" altLang="zh-CN">
                <a:latin typeface="Times New Roman" panose="02020603050405020304" pitchFamily="18" charset="0"/>
              </a:rPr>
              <a:t>Cheat</a:t>
            </a:r>
            <a:endParaRPr lang="en-US" altLang="zh-CN" sz="2400">
              <a:latin typeface="Times New Roman" panose="02020603050405020304" pitchFamily="18" charset="0"/>
            </a:endParaRPr>
          </a:p>
        </p:txBody>
      </p:sp>
      <p:grpSp>
        <p:nvGrpSpPr>
          <p:cNvPr id="2" name="Group 4">
            <a:extLst>
              <a:ext uri="{FF2B5EF4-FFF2-40B4-BE49-F238E27FC236}">
                <a16:creationId xmlns:a16="http://schemas.microsoft.com/office/drawing/2014/main" id="{0DC34EB8-6802-204A-8CBE-0B9547EB4826}"/>
              </a:ext>
            </a:extLst>
          </p:cNvPr>
          <p:cNvGrpSpPr>
            <a:grpSpLocks/>
          </p:cNvGrpSpPr>
          <p:nvPr/>
        </p:nvGrpSpPr>
        <p:grpSpPr bwMode="auto">
          <a:xfrm>
            <a:off x="2514601" y="1143001"/>
            <a:ext cx="2168525" cy="1262063"/>
            <a:chOff x="624" y="720"/>
            <a:chExt cx="1366" cy="795"/>
          </a:xfrm>
        </p:grpSpPr>
        <p:grpSp>
          <p:nvGrpSpPr>
            <p:cNvPr id="17453" name="Group 5">
              <a:extLst>
                <a:ext uri="{FF2B5EF4-FFF2-40B4-BE49-F238E27FC236}">
                  <a16:creationId xmlns:a16="http://schemas.microsoft.com/office/drawing/2014/main" id="{79727951-7293-684B-8F33-66089A6ABBC0}"/>
                </a:ext>
              </a:extLst>
            </p:cNvPr>
            <p:cNvGrpSpPr>
              <a:grpSpLocks/>
            </p:cNvGrpSpPr>
            <p:nvPr/>
          </p:nvGrpSpPr>
          <p:grpSpPr bwMode="auto">
            <a:xfrm>
              <a:off x="864" y="720"/>
              <a:ext cx="1126" cy="795"/>
              <a:chOff x="480" y="2640"/>
              <a:chExt cx="1126" cy="795"/>
            </a:xfrm>
          </p:grpSpPr>
          <p:sp>
            <p:nvSpPr>
              <p:cNvPr id="17455" name="Oval 6">
                <a:extLst>
                  <a:ext uri="{FF2B5EF4-FFF2-40B4-BE49-F238E27FC236}">
                    <a16:creationId xmlns:a16="http://schemas.microsoft.com/office/drawing/2014/main" id="{ED3CE465-74EE-034B-908D-B9DD0F02900E}"/>
                  </a:ext>
                </a:extLst>
              </p:cNvPr>
              <p:cNvSpPr>
                <a:spLocks noChangeArrowheads="1"/>
              </p:cNvSpPr>
              <p:nvPr/>
            </p:nvSpPr>
            <p:spPr bwMode="auto">
              <a:xfrm>
                <a:off x="807" y="2640"/>
                <a:ext cx="436" cy="272"/>
              </a:xfrm>
              <a:prstGeom prst="ellipse">
                <a:avLst/>
              </a:prstGeom>
              <a:solidFill>
                <a:srgbClr val="FFFFFF"/>
              </a:solidFill>
              <a:ln w="25400">
                <a:solidFill>
                  <a:srgbClr val="3366FF"/>
                </a:solidFill>
                <a:round/>
                <a:headEnd/>
                <a:tailEnd/>
              </a:ln>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1600">
                    <a:solidFill>
                      <a:srgbClr val="0033CC"/>
                    </a:solidFill>
                    <a:latin typeface="Times New Roman" panose="02020603050405020304" pitchFamily="18" charset="0"/>
                  </a:rPr>
                  <a:t>Refund</a:t>
                </a:r>
                <a:endParaRPr lang="en-US" altLang="zh-CN" sz="1600">
                  <a:latin typeface="Times New Roman" panose="02020603050405020304" pitchFamily="18" charset="0"/>
                </a:endParaRPr>
              </a:p>
            </p:txBody>
          </p:sp>
          <p:sp>
            <p:nvSpPr>
              <p:cNvPr id="17456" name="Line 7">
                <a:extLst>
                  <a:ext uri="{FF2B5EF4-FFF2-40B4-BE49-F238E27FC236}">
                    <a16:creationId xmlns:a16="http://schemas.microsoft.com/office/drawing/2014/main" id="{3BC2DDEF-8FCC-E847-977E-3B1486540209}"/>
                  </a:ext>
                </a:extLst>
              </p:cNvPr>
              <p:cNvSpPr>
                <a:spLocks noChangeShapeType="1"/>
              </p:cNvSpPr>
              <p:nvPr/>
            </p:nvSpPr>
            <p:spPr bwMode="auto">
              <a:xfrm flipH="1">
                <a:off x="661" y="2912"/>
                <a:ext cx="364" cy="224"/>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57" name="Line 8">
                <a:extLst>
                  <a:ext uri="{FF2B5EF4-FFF2-40B4-BE49-F238E27FC236}">
                    <a16:creationId xmlns:a16="http://schemas.microsoft.com/office/drawing/2014/main" id="{9DBF21C5-2B10-B640-86D7-96D336C435D7}"/>
                  </a:ext>
                </a:extLst>
              </p:cNvPr>
              <p:cNvSpPr>
                <a:spLocks noChangeShapeType="1"/>
              </p:cNvSpPr>
              <p:nvPr/>
            </p:nvSpPr>
            <p:spPr bwMode="auto">
              <a:xfrm>
                <a:off x="1025" y="2912"/>
                <a:ext cx="363" cy="224"/>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58" name="Rectangle 9">
                <a:extLst>
                  <a:ext uri="{FF2B5EF4-FFF2-40B4-BE49-F238E27FC236}">
                    <a16:creationId xmlns:a16="http://schemas.microsoft.com/office/drawing/2014/main" id="{8C818CE8-F9AE-0F44-A824-91CAC97978A0}"/>
                  </a:ext>
                </a:extLst>
              </p:cNvPr>
              <p:cNvSpPr>
                <a:spLocks noChangeArrowheads="1"/>
              </p:cNvSpPr>
              <p:nvPr/>
            </p:nvSpPr>
            <p:spPr bwMode="auto">
              <a:xfrm>
                <a:off x="480" y="3136"/>
                <a:ext cx="363" cy="299"/>
              </a:xfrm>
              <a:prstGeom prst="rect">
                <a:avLst/>
              </a:prstGeom>
              <a:solidFill>
                <a:srgbClr val="FFFFFF"/>
              </a:solidFill>
              <a:ln w="50800" cmpd="thickThin">
                <a:solidFill>
                  <a:schemeClr val="tx1"/>
                </a:solidFill>
                <a:miter lim="800000"/>
                <a:headEnd/>
                <a:tailEnd/>
              </a:ln>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a:latin typeface="Times New Roman" panose="02020603050405020304" pitchFamily="18" charset="0"/>
                  </a:rPr>
                  <a:t>Don’t </a:t>
                </a:r>
              </a:p>
              <a:p>
                <a:pPr algn="ctr" eaLnBrk="1" hangingPunct="1"/>
                <a:r>
                  <a:rPr lang="en-US" altLang="zh-CN">
                    <a:latin typeface="Times New Roman" panose="02020603050405020304" pitchFamily="18" charset="0"/>
                  </a:rPr>
                  <a:t>Cheat</a:t>
                </a:r>
              </a:p>
            </p:txBody>
          </p:sp>
          <p:sp>
            <p:nvSpPr>
              <p:cNvPr id="17459" name="Rectangle 10">
                <a:extLst>
                  <a:ext uri="{FF2B5EF4-FFF2-40B4-BE49-F238E27FC236}">
                    <a16:creationId xmlns:a16="http://schemas.microsoft.com/office/drawing/2014/main" id="{CF90F64B-8A4D-7B4A-B190-51F5DA03A37F}"/>
                  </a:ext>
                </a:extLst>
              </p:cNvPr>
              <p:cNvSpPr>
                <a:spLocks noChangeArrowheads="1"/>
              </p:cNvSpPr>
              <p:nvPr/>
            </p:nvSpPr>
            <p:spPr bwMode="auto">
              <a:xfrm>
                <a:off x="1243" y="3136"/>
                <a:ext cx="363" cy="261"/>
              </a:xfrm>
              <a:prstGeom prst="rect">
                <a:avLst/>
              </a:prstGeom>
              <a:solidFill>
                <a:srgbClr val="FFFFFF"/>
              </a:solidFill>
              <a:ln w="25400">
                <a:solidFill>
                  <a:srgbClr val="3366FF"/>
                </a:solidFill>
                <a:miter lim="800000"/>
                <a:headEnd/>
                <a:tailEnd/>
              </a:ln>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a:latin typeface="Times New Roman" panose="02020603050405020304" pitchFamily="18" charset="0"/>
                  </a:rPr>
                  <a:t>Don’t </a:t>
                </a:r>
              </a:p>
              <a:p>
                <a:pPr algn="ctr" eaLnBrk="1" hangingPunct="1"/>
                <a:r>
                  <a:rPr lang="en-US" altLang="zh-CN">
                    <a:latin typeface="Times New Roman" panose="02020603050405020304" pitchFamily="18" charset="0"/>
                  </a:rPr>
                  <a:t>Cheat</a:t>
                </a:r>
                <a:endParaRPr lang="en-US" altLang="zh-CN" sz="2400">
                  <a:latin typeface="Times New Roman" panose="02020603050405020304" pitchFamily="18" charset="0"/>
                </a:endParaRPr>
              </a:p>
            </p:txBody>
          </p:sp>
          <p:sp>
            <p:nvSpPr>
              <p:cNvPr id="17460" name="Text Box 11">
                <a:extLst>
                  <a:ext uri="{FF2B5EF4-FFF2-40B4-BE49-F238E27FC236}">
                    <a16:creationId xmlns:a16="http://schemas.microsoft.com/office/drawing/2014/main" id="{4677C087-5FCC-C342-AF06-C8A76B1C237D}"/>
                  </a:ext>
                </a:extLst>
              </p:cNvPr>
              <p:cNvSpPr txBox="1">
                <a:spLocks noChangeArrowheads="1"/>
              </p:cNvSpPr>
              <p:nvPr/>
            </p:nvSpPr>
            <p:spPr bwMode="auto">
              <a:xfrm>
                <a:off x="568" y="2869"/>
                <a:ext cx="31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1400" b="1">
                    <a:solidFill>
                      <a:srgbClr val="0066FF"/>
                    </a:solidFill>
                    <a:latin typeface="Arial" panose="020B0604020202020204" pitchFamily="34" charset="0"/>
                  </a:rPr>
                  <a:t>Yes</a:t>
                </a:r>
                <a:endParaRPr lang="en-US" altLang="zh-CN">
                  <a:latin typeface="Times New Roman" panose="02020603050405020304" pitchFamily="18" charset="0"/>
                </a:endParaRPr>
              </a:p>
            </p:txBody>
          </p:sp>
          <p:sp>
            <p:nvSpPr>
              <p:cNvPr id="17461" name="Text Box 12">
                <a:extLst>
                  <a:ext uri="{FF2B5EF4-FFF2-40B4-BE49-F238E27FC236}">
                    <a16:creationId xmlns:a16="http://schemas.microsoft.com/office/drawing/2014/main" id="{6F75EB65-B91A-6748-BD23-A184FD80BC2D}"/>
                  </a:ext>
                </a:extLst>
              </p:cNvPr>
              <p:cNvSpPr txBox="1">
                <a:spLocks noChangeArrowheads="1"/>
              </p:cNvSpPr>
              <p:nvPr/>
            </p:nvSpPr>
            <p:spPr bwMode="auto">
              <a:xfrm>
                <a:off x="1260" y="2869"/>
                <a:ext cx="2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1400" b="1">
                    <a:solidFill>
                      <a:srgbClr val="0066FF"/>
                    </a:solidFill>
                    <a:latin typeface="Arial" panose="020B0604020202020204" pitchFamily="34" charset="0"/>
                  </a:rPr>
                  <a:t>No</a:t>
                </a:r>
                <a:endParaRPr lang="en-US" altLang="zh-CN" sz="2400">
                  <a:latin typeface="Times New Roman" panose="02020603050405020304" pitchFamily="18" charset="0"/>
                </a:endParaRPr>
              </a:p>
            </p:txBody>
          </p:sp>
        </p:grpSp>
        <p:sp>
          <p:nvSpPr>
            <p:cNvPr id="17454" name="Line 13">
              <a:extLst>
                <a:ext uri="{FF2B5EF4-FFF2-40B4-BE49-F238E27FC236}">
                  <a16:creationId xmlns:a16="http://schemas.microsoft.com/office/drawing/2014/main" id="{C275B2F3-52A0-CD45-A422-B9F9479A057B}"/>
                </a:ext>
              </a:extLst>
            </p:cNvPr>
            <p:cNvSpPr>
              <a:spLocks noChangeShapeType="1"/>
            </p:cNvSpPr>
            <p:nvPr/>
          </p:nvSpPr>
          <p:spPr bwMode="auto">
            <a:xfrm flipV="1">
              <a:off x="624" y="1056"/>
              <a:ext cx="240" cy="0"/>
            </a:xfrm>
            <a:prstGeom prst="line">
              <a:avLst/>
            </a:prstGeom>
            <a:noFill/>
            <a:ln w="76200" cmpd="tri">
              <a:solidFill>
                <a:srgbClr val="CC3300"/>
              </a:solidFill>
              <a:round/>
              <a:headEnd/>
              <a:tailEnd type="arrow" w="med" len="sm"/>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 name="Group 14">
            <a:extLst>
              <a:ext uri="{FF2B5EF4-FFF2-40B4-BE49-F238E27FC236}">
                <a16:creationId xmlns:a16="http://schemas.microsoft.com/office/drawing/2014/main" id="{4A33301A-F667-7E4E-9931-5C383228E5E9}"/>
              </a:ext>
            </a:extLst>
          </p:cNvPr>
          <p:cNvGrpSpPr>
            <a:grpSpLocks/>
          </p:cNvGrpSpPr>
          <p:nvPr/>
        </p:nvGrpSpPr>
        <p:grpSpPr bwMode="auto">
          <a:xfrm>
            <a:off x="4191001" y="3048001"/>
            <a:ext cx="3325813" cy="3294063"/>
            <a:chOff x="1536" y="1920"/>
            <a:chExt cx="2095" cy="2075"/>
          </a:xfrm>
        </p:grpSpPr>
        <p:grpSp>
          <p:nvGrpSpPr>
            <p:cNvPr id="17432" name="Group 15">
              <a:extLst>
                <a:ext uri="{FF2B5EF4-FFF2-40B4-BE49-F238E27FC236}">
                  <a16:creationId xmlns:a16="http://schemas.microsoft.com/office/drawing/2014/main" id="{5724105C-925D-C34B-BB51-AD8D8B6FC6DC}"/>
                </a:ext>
              </a:extLst>
            </p:cNvPr>
            <p:cNvGrpSpPr>
              <a:grpSpLocks/>
            </p:cNvGrpSpPr>
            <p:nvPr/>
          </p:nvGrpSpPr>
          <p:grpSpPr bwMode="auto">
            <a:xfrm>
              <a:off x="1824" y="1920"/>
              <a:ext cx="1807" cy="2075"/>
              <a:chOff x="3840" y="1824"/>
              <a:chExt cx="1807" cy="2075"/>
            </a:xfrm>
          </p:grpSpPr>
          <p:sp>
            <p:nvSpPr>
              <p:cNvPr id="17434" name="Oval 16">
                <a:extLst>
                  <a:ext uri="{FF2B5EF4-FFF2-40B4-BE49-F238E27FC236}">
                    <a16:creationId xmlns:a16="http://schemas.microsoft.com/office/drawing/2014/main" id="{A9F011F4-ADD8-4B4F-BA2D-CEB7650A4207}"/>
                  </a:ext>
                </a:extLst>
              </p:cNvPr>
              <p:cNvSpPr>
                <a:spLocks noChangeArrowheads="1"/>
              </p:cNvSpPr>
              <p:nvPr/>
            </p:nvSpPr>
            <p:spPr bwMode="auto">
              <a:xfrm>
                <a:off x="4311" y="1824"/>
                <a:ext cx="437" cy="283"/>
              </a:xfrm>
              <a:prstGeom prst="ellipse">
                <a:avLst/>
              </a:prstGeom>
              <a:solidFill>
                <a:srgbClr val="FFFFFF"/>
              </a:solidFill>
              <a:ln w="9525">
                <a:solidFill>
                  <a:schemeClr val="tx1"/>
                </a:solidFill>
                <a:round/>
                <a:headEnd/>
                <a:tailEnd/>
              </a:ln>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1600">
                    <a:latin typeface="Times New Roman" panose="02020603050405020304" pitchFamily="18" charset="0"/>
                  </a:rPr>
                  <a:t>Refund</a:t>
                </a:r>
                <a:endParaRPr lang="en-US" altLang="zh-CN">
                  <a:latin typeface="Times New Roman" panose="02020603050405020304" pitchFamily="18" charset="0"/>
                </a:endParaRPr>
              </a:p>
            </p:txBody>
          </p:sp>
          <p:sp>
            <p:nvSpPr>
              <p:cNvPr id="17435" name="Line 17">
                <a:extLst>
                  <a:ext uri="{FF2B5EF4-FFF2-40B4-BE49-F238E27FC236}">
                    <a16:creationId xmlns:a16="http://schemas.microsoft.com/office/drawing/2014/main" id="{88ADDE8D-6543-7B40-9C01-E7C17D597A9A}"/>
                  </a:ext>
                </a:extLst>
              </p:cNvPr>
              <p:cNvSpPr>
                <a:spLocks noChangeShapeType="1"/>
              </p:cNvSpPr>
              <p:nvPr/>
            </p:nvSpPr>
            <p:spPr bwMode="auto">
              <a:xfrm flipH="1">
                <a:off x="4166" y="2107"/>
                <a:ext cx="364" cy="2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36" name="Line 18">
                <a:extLst>
                  <a:ext uri="{FF2B5EF4-FFF2-40B4-BE49-F238E27FC236}">
                    <a16:creationId xmlns:a16="http://schemas.microsoft.com/office/drawing/2014/main" id="{87C2F116-4BAB-A644-B679-381ED89F61C3}"/>
                  </a:ext>
                </a:extLst>
              </p:cNvPr>
              <p:cNvSpPr>
                <a:spLocks noChangeShapeType="1"/>
              </p:cNvSpPr>
              <p:nvPr/>
            </p:nvSpPr>
            <p:spPr bwMode="auto">
              <a:xfrm>
                <a:off x="4530" y="2107"/>
                <a:ext cx="363" cy="2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37" name="Rectangle 19">
                <a:extLst>
                  <a:ext uri="{FF2B5EF4-FFF2-40B4-BE49-F238E27FC236}">
                    <a16:creationId xmlns:a16="http://schemas.microsoft.com/office/drawing/2014/main" id="{45C5E39F-A0C5-7C4C-A4E7-1C12058F807A}"/>
                  </a:ext>
                </a:extLst>
              </p:cNvPr>
              <p:cNvSpPr>
                <a:spLocks noChangeArrowheads="1"/>
              </p:cNvSpPr>
              <p:nvPr/>
            </p:nvSpPr>
            <p:spPr bwMode="auto">
              <a:xfrm>
                <a:off x="3984" y="2331"/>
                <a:ext cx="364" cy="298"/>
              </a:xfrm>
              <a:prstGeom prst="rect">
                <a:avLst/>
              </a:prstGeom>
              <a:solidFill>
                <a:srgbClr val="FFFFFF"/>
              </a:solidFill>
              <a:ln w="50800" cmpd="thickThin">
                <a:solidFill>
                  <a:schemeClr val="tx1"/>
                </a:solidFill>
                <a:miter lim="800000"/>
                <a:headEnd/>
                <a:tailEnd/>
              </a:ln>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a:latin typeface="Times New Roman" panose="02020603050405020304" pitchFamily="18" charset="0"/>
                  </a:rPr>
                  <a:t>Don’t </a:t>
                </a:r>
              </a:p>
              <a:p>
                <a:pPr algn="ctr" eaLnBrk="1" hangingPunct="1"/>
                <a:r>
                  <a:rPr lang="en-US" altLang="zh-CN">
                    <a:latin typeface="Times New Roman" panose="02020603050405020304" pitchFamily="18" charset="0"/>
                  </a:rPr>
                  <a:t>Cheat</a:t>
                </a:r>
                <a:endParaRPr lang="en-US" altLang="zh-CN" sz="2400">
                  <a:latin typeface="Times New Roman" panose="02020603050405020304" pitchFamily="18" charset="0"/>
                </a:endParaRPr>
              </a:p>
            </p:txBody>
          </p:sp>
          <p:sp>
            <p:nvSpPr>
              <p:cNvPr id="17438" name="Text Box 20">
                <a:extLst>
                  <a:ext uri="{FF2B5EF4-FFF2-40B4-BE49-F238E27FC236}">
                    <a16:creationId xmlns:a16="http://schemas.microsoft.com/office/drawing/2014/main" id="{8C742B61-0FA3-7545-90C6-C9D9D04A9032}"/>
                  </a:ext>
                </a:extLst>
              </p:cNvPr>
              <p:cNvSpPr txBox="1">
                <a:spLocks noChangeArrowheads="1"/>
              </p:cNvSpPr>
              <p:nvPr/>
            </p:nvSpPr>
            <p:spPr bwMode="auto">
              <a:xfrm>
                <a:off x="4072" y="2062"/>
                <a:ext cx="31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1400" b="1">
                    <a:latin typeface="Arial" panose="020B0604020202020204" pitchFamily="34" charset="0"/>
                  </a:rPr>
                  <a:t>Yes</a:t>
                </a:r>
                <a:endParaRPr lang="en-US" altLang="zh-CN" sz="2400">
                  <a:latin typeface="Times New Roman" panose="02020603050405020304" pitchFamily="18" charset="0"/>
                </a:endParaRPr>
              </a:p>
            </p:txBody>
          </p:sp>
          <p:sp>
            <p:nvSpPr>
              <p:cNvPr id="17439" name="Text Box 21">
                <a:extLst>
                  <a:ext uri="{FF2B5EF4-FFF2-40B4-BE49-F238E27FC236}">
                    <a16:creationId xmlns:a16="http://schemas.microsoft.com/office/drawing/2014/main" id="{3DB9403A-EA05-BF41-995E-0DABB9D9C6F9}"/>
                  </a:ext>
                </a:extLst>
              </p:cNvPr>
              <p:cNvSpPr txBox="1">
                <a:spLocks noChangeArrowheads="1"/>
              </p:cNvSpPr>
              <p:nvPr/>
            </p:nvSpPr>
            <p:spPr bwMode="auto">
              <a:xfrm>
                <a:off x="4765" y="2062"/>
                <a:ext cx="2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1400" b="1">
                    <a:latin typeface="Arial" panose="020B0604020202020204" pitchFamily="34" charset="0"/>
                  </a:rPr>
                  <a:t>No</a:t>
                </a:r>
                <a:endParaRPr lang="en-US" altLang="zh-CN" sz="2400">
                  <a:latin typeface="Times New Roman" panose="02020603050405020304" pitchFamily="18" charset="0"/>
                </a:endParaRPr>
              </a:p>
            </p:txBody>
          </p:sp>
          <p:sp>
            <p:nvSpPr>
              <p:cNvPr id="17440" name="Oval 22">
                <a:extLst>
                  <a:ext uri="{FF2B5EF4-FFF2-40B4-BE49-F238E27FC236}">
                    <a16:creationId xmlns:a16="http://schemas.microsoft.com/office/drawing/2014/main" id="{97AA533E-2B07-E44B-8FA2-B024AF1A095B}"/>
                  </a:ext>
                </a:extLst>
              </p:cNvPr>
              <p:cNvSpPr>
                <a:spLocks noChangeArrowheads="1"/>
              </p:cNvSpPr>
              <p:nvPr/>
            </p:nvSpPr>
            <p:spPr bwMode="auto">
              <a:xfrm>
                <a:off x="4639" y="2331"/>
                <a:ext cx="545" cy="373"/>
              </a:xfrm>
              <a:prstGeom prst="ellipse">
                <a:avLst/>
              </a:prstGeom>
              <a:solidFill>
                <a:srgbClr val="FFFFFF"/>
              </a:solidFill>
              <a:ln w="9525">
                <a:solidFill>
                  <a:schemeClr val="tx1"/>
                </a:solidFill>
                <a:round/>
                <a:headEnd/>
                <a:tailEnd/>
              </a:ln>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1600">
                    <a:latin typeface="Times New Roman" panose="02020603050405020304" pitchFamily="18" charset="0"/>
                  </a:rPr>
                  <a:t>Marital</a:t>
                </a:r>
              </a:p>
              <a:p>
                <a:pPr algn="ctr" eaLnBrk="1" hangingPunct="1"/>
                <a:r>
                  <a:rPr lang="en-US" altLang="zh-CN" sz="1600">
                    <a:latin typeface="Times New Roman" panose="02020603050405020304" pitchFamily="18" charset="0"/>
                  </a:rPr>
                  <a:t>Status</a:t>
                </a:r>
                <a:endParaRPr lang="en-US" altLang="zh-CN">
                  <a:latin typeface="Times New Roman" panose="02020603050405020304" pitchFamily="18" charset="0"/>
                </a:endParaRPr>
              </a:p>
            </p:txBody>
          </p:sp>
          <p:sp>
            <p:nvSpPr>
              <p:cNvPr id="17441" name="Line 23">
                <a:extLst>
                  <a:ext uri="{FF2B5EF4-FFF2-40B4-BE49-F238E27FC236}">
                    <a16:creationId xmlns:a16="http://schemas.microsoft.com/office/drawing/2014/main" id="{69E67575-EA0F-7D41-9784-A4D71E91984A}"/>
                  </a:ext>
                </a:extLst>
              </p:cNvPr>
              <p:cNvSpPr>
                <a:spLocks noChangeShapeType="1"/>
              </p:cNvSpPr>
              <p:nvPr/>
            </p:nvSpPr>
            <p:spPr bwMode="auto">
              <a:xfrm flipH="1">
                <a:off x="4464" y="2704"/>
                <a:ext cx="465"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42" name="Line 24">
                <a:extLst>
                  <a:ext uri="{FF2B5EF4-FFF2-40B4-BE49-F238E27FC236}">
                    <a16:creationId xmlns:a16="http://schemas.microsoft.com/office/drawing/2014/main" id="{72BD381E-18DE-0340-B679-0C34746507E3}"/>
                  </a:ext>
                </a:extLst>
              </p:cNvPr>
              <p:cNvSpPr>
                <a:spLocks noChangeShapeType="1"/>
              </p:cNvSpPr>
              <p:nvPr/>
            </p:nvSpPr>
            <p:spPr bwMode="auto">
              <a:xfrm>
                <a:off x="4929" y="2704"/>
                <a:ext cx="400" cy="2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43" name="Rectangle 25">
                <a:extLst>
                  <a:ext uri="{FF2B5EF4-FFF2-40B4-BE49-F238E27FC236}">
                    <a16:creationId xmlns:a16="http://schemas.microsoft.com/office/drawing/2014/main" id="{873D745C-3BD1-984F-930D-024685C83299}"/>
                  </a:ext>
                </a:extLst>
              </p:cNvPr>
              <p:cNvSpPr>
                <a:spLocks noChangeArrowheads="1"/>
              </p:cNvSpPr>
              <p:nvPr/>
            </p:nvSpPr>
            <p:spPr bwMode="auto">
              <a:xfrm>
                <a:off x="5148" y="2965"/>
                <a:ext cx="363" cy="299"/>
              </a:xfrm>
              <a:prstGeom prst="rect">
                <a:avLst/>
              </a:prstGeom>
              <a:solidFill>
                <a:srgbClr val="FFFFFF"/>
              </a:solidFill>
              <a:ln w="50800" cmpd="thickThin">
                <a:solidFill>
                  <a:schemeClr val="tx1"/>
                </a:solidFill>
                <a:miter lim="800000"/>
                <a:headEnd/>
                <a:tailEnd/>
              </a:ln>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a:latin typeface="Times New Roman" panose="02020603050405020304" pitchFamily="18" charset="0"/>
                  </a:rPr>
                  <a:t>Don’t </a:t>
                </a:r>
              </a:p>
              <a:p>
                <a:pPr algn="ctr" eaLnBrk="1" hangingPunct="1"/>
                <a:r>
                  <a:rPr lang="en-US" altLang="zh-CN">
                    <a:latin typeface="Times New Roman" panose="02020603050405020304" pitchFamily="18" charset="0"/>
                  </a:rPr>
                  <a:t>Cheat</a:t>
                </a:r>
                <a:endParaRPr lang="en-US" altLang="zh-CN" sz="2400">
                  <a:latin typeface="Times New Roman" panose="02020603050405020304" pitchFamily="18" charset="0"/>
                </a:endParaRPr>
              </a:p>
            </p:txBody>
          </p:sp>
          <p:sp>
            <p:nvSpPr>
              <p:cNvPr id="17444" name="Rectangle 26">
                <a:extLst>
                  <a:ext uri="{FF2B5EF4-FFF2-40B4-BE49-F238E27FC236}">
                    <a16:creationId xmlns:a16="http://schemas.microsoft.com/office/drawing/2014/main" id="{060F4658-8ADB-B640-8494-81504987C787}"/>
                  </a:ext>
                </a:extLst>
              </p:cNvPr>
              <p:cNvSpPr>
                <a:spLocks noChangeArrowheads="1"/>
              </p:cNvSpPr>
              <p:nvPr/>
            </p:nvSpPr>
            <p:spPr bwMode="auto">
              <a:xfrm>
                <a:off x="4704" y="3600"/>
                <a:ext cx="364" cy="262"/>
              </a:xfrm>
              <a:prstGeom prst="rect">
                <a:avLst/>
              </a:prstGeom>
              <a:solidFill>
                <a:srgbClr val="FFFFFF"/>
              </a:solidFill>
              <a:ln w="50800" cmpd="thickThin">
                <a:solidFill>
                  <a:schemeClr val="tx1"/>
                </a:solidFill>
                <a:miter lim="800000"/>
                <a:headEnd/>
                <a:tailEnd/>
              </a:ln>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1600">
                    <a:latin typeface="Times New Roman" panose="02020603050405020304" pitchFamily="18" charset="0"/>
                  </a:rPr>
                  <a:t>Cheat</a:t>
                </a:r>
                <a:endParaRPr lang="en-US" altLang="zh-CN" sz="2400">
                  <a:latin typeface="Times New Roman" panose="02020603050405020304" pitchFamily="18" charset="0"/>
                </a:endParaRPr>
              </a:p>
            </p:txBody>
          </p:sp>
          <p:sp>
            <p:nvSpPr>
              <p:cNvPr id="17445" name="Text Box 27">
                <a:extLst>
                  <a:ext uri="{FF2B5EF4-FFF2-40B4-BE49-F238E27FC236}">
                    <a16:creationId xmlns:a16="http://schemas.microsoft.com/office/drawing/2014/main" id="{C29DB119-D065-B947-8ADA-7E203297FBCF}"/>
                  </a:ext>
                </a:extLst>
              </p:cNvPr>
              <p:cNvSpPr txBox="1">
                <a:spLocks noChangeArrowheads="1"/>
              </p:cNvSpPr>
              <p:nvPr/>
            </p:nvSpPr>
            <p:spPr bwMode="auto">
              <a:xfrm>
                <a:off x="4060" y="2619"/>
                <a:ext cx="59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1400" b="1">
                    <a:latin typeface="Arial" panose="020B0604020202020204" pitchFamily="34" charset="0"/>
                  </a:rPr>
                  <a:t>Single,</a:t>
                </a:r>
              </a:p>
              <a:p>
                <a:pPr algn="ctr" eaLnBrk="1" hangingPunct="1"/>
                <a:r>
                  <a:rPr lang="en-US" altLang="zh-CN" sz="1400" b="1">
                    <a:latin typeface="Arial" panose="020B0604020202020204" pitchFamily="34" charset="0"/>
                  </a:rPr>
                  <a:t>Divorced</a:t>
                </a:r>
                <a:endParaRPr lang="en-US" altLang="zh-CN">
                  <a:latin typeface="Arial" panose="020B0604020202020204" pitchFamily="34" charset="0"/>
                </a:endParaRPr>
              </a:p>
            </p:txBody>
          </p:sp>
          <p:sp>
            <p:nvSpPr>
              <p:cNvPr id="17446" name="Text Box 28">
                <a:extLst>
                  <a:ext uri="{FF2B5EF4-FFF2-40B4-BE49-F238E27FC236}">
                    <a16:creationId xmlns:a16="http://schemas.microsoft.com/office/drawing/2014/main" id="{7AFB7E3B-66CF-1945-B29B-2E3AE90939F6}"/>
                  </a:ext>
                </a:extLst>
              </p:cNvPr>
              <p:cNvSpPr txBox="1">
                <a:spLocks noChangeArrowheads="1"/>
              </p:cNvSpPr>
              <p:nvPr/>
            </p:nvSpPr>
            <p:spPr bwMode="auto">
              <a:xfrm>
                <a:off x="5127" y="2688"/>
                <a:ext cx="5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1400" b="1">
                    <a:latin typeface="Arial" panose="020B0604020202020204" pitchFamily="34" charset="0"/>
                  </a:rPr>
                  <a:t>Married</a:t>
                </a:r>
                <a:endParaRPr lang="en-US" altLang="zh-CN">
                  <a:latin typeface="Arial" panose="020B0604020202020204" pitchFamily="34" charset="0"/>
                </a:endParaRPr>
              </a:p>
            </p:txBody>
          </p:sp>
          <p:sp>
            <p:nvSpPr>
              <p:cNvPr id="17447" name="Oval 29">
                <a:extLst>
                  <a:ext uri="{FF2B5EF4-FFF2-40B4-BE49-F238E27FC236}">
                    <a16:creationId xmlns:a16="http://schemas.microsoft.com/office/drawing/2014/main" id="{89F89C54-F896-4948-AFFB-D6D94081F2B6}"/>
                  </a:ext>
                </a:extLst>
              </p:cNvPr>
              <p:cNvSpPr>
                <a:spLocks noChangeArrowheads="1"/>
              </p:cNvSpPr>
              <p:nvPr/>
            </p:nvSpPr>
            <p:spPr bwMode="auto">
              <a:xfrm>
                <a:off x="4080" y="2976"/>
                <a:ext cx="768" cy="384"/>
              </a:xfrm>
              <a:prstGeom prst="ellipse">
                <a:avLst/>
              </a:prstGeom>
              <a:solidFill>
                <a:srgbClr val="FFFFFF"/>
              </a:solidFill>
              <a:ln w="25400">
                <a:solidFill>
                  <a:srgbClr val="3366FF"/>
                </a:solidFill>
                <a:round/>
                <a:headEnd/>
                <a:tailEnd/>
              </a:ln>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1600">
                    <a:solidFill>
                      <a:srgbClr val="0033CC"/>
                    </a:solidFill>
                    <a:latin typeface="Times New Roman" panose="02020603050405020304" pitchFamily="18" charset="0"/>
                  </a:rPr>
                  <a:t>Taxable</a:t>
                </a:r>
              </a:p>
              <a:p>
                <a:pPr algn="ctr" eaLnBrk="1" hangingPunct="1"/>
                <a:r>
                  <a:rPr lang="en-US" altLang="zh-CN" sz="1600">
                    <a:solidFill>
                      <a:srgbClr val="0033CC"/>
                    </a:solidFill>
                    <a:latin typeface="Times New Roman" panose="02020603050405020304" pitchFamily="18" charset="0"/>
                  </a:rPr>
                  <a:t>Income</a:t>
                </a:r>
                <a:endParaRPr lang="en-US" altLang="zh-CN" sz="2400">
                  <a:latin typeface="Times New Roman" panose="02020603050405020304" pitchFamily="18" charset="0"/>
                </a:endParaRPr>
              </a:p>
            </p:txBody>
          </p:sp>
          <p:sp>
            <p:nvSpPr>
              <p:cNvPr id="17448" name="Rectangle 30">
                <a:extLst>
                  <a:ext uri="{FF2B5EF4-FFF2-40B4-BE49-F238E27FC236}">
                    <a16:creationId xmlns:a16="http://schemas.microsoft.com/office/drawing/2014/main" id="{7AA8265C-3D4A-B042-947E-BF1DFAFD6946}"/>
                  </a:ext>
                </a:extLst>
              </p:cNvPr>
              <p:cNvSpPr>
                <a:spLocks noChangeArrowheads="1"/>
              </p:cNvSpPr>
              <p:nvPr/>
            </p:nvSpPr>
            <p:spPr bwMode="auto">
              <a:xfrm>
                <a:off x="3840" y="3600"/>
                <a:ext cx="363" cy="299"/>
              </a:xfrm>
              <a:prstGeom prst="rect">
                <a:avLst/>
              </a:prstGeom>
              <a:solidFill>
                <a:srgbClr val="FFFFFF"/>
              </a:solidFill>
              <a:ln w="50800" cmpd="thickThin">
                <a:solidFill>
                  <a:schemeClr val="tx1"/>
                </a:solidFill>
                <a:miter lim="800000"/>
                <a:headEnd/>
                <a:tailEnd/>
              </a:ln>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a:latin typeface="Times New Roman" panose="02020603050405020304" pitchFamily="18" charset="0"/>
                  </a:rPr>
                  <a:t>Don’t </a:t>
                </a:r>
              </a:p>
              <a:p>
                <a:pPr algn="ctr" eaLnBrk="1" hangingPunct="1"/>
                <a:r>
                  <a:rPr lang="en-US" altLang="zh-CN">
                    <a:latin typeface="Times New Roman" panose="02020603050405020304" pitchFamily="18" charset="0"/>
                  </a:rPr>
                  <a:t>Cheat</a:t>
                </a:r>
                <a:endParaRPr lang="en-US" altLang="zh-CN" sz="2400">
                  <a:latin typeface="Times New Roman" panose="02020603050405020304" pitchFamily="18" charset="0"/>
                </a:endParaRPr>
              </a:p>
            </p:txBody>
          </p:sp>
          <p:sp>
            <p:nvSpPr>
              <p:cNvPr id="17449" name="Line 31">
                <a:extLst>
                  <a:ext uri="{FF2B5EF4-FFF2-40B4-BE49-F238E27FC236}">
                    <a16:creationId xmlns:a16="http://schemas.microsoft.com/office/drawing/2014/main" id="{E44AF32C-B504-CB41-A2CC-6F266BE9BFCB}"/>
                  </a:ext>
                </a:extLst>
              </p:cNvPr>
              <p:cNvSpPr>
                <a:spLocks noChangeShapeType="1"/>
              </p:cNvSpPr>
              <p:nvPr/>
            </p:nvSpPr>
            <p:spPr bwMode="auto">
              <a:xfrm flipH="1">
                <a:off x="4032" y="3360"/>
                <a:ext cx="432" cy="240"/>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50" name="Line 32">
                <a:extLst>
                  <a:ext uri="{FF2B5EF4-FFF2-40B4-BE49-F238E27FC236}">
                    <a16:creationId xmlns:a16="http://schemas.microsoft.com/office/drawing/2014/main" id="{9966958A-93BD-C342-8D45-7E7BEC3EA2DB}"/>
                  </a:ext>
                </a:extLst>
              </p:cNvPr>
              <p:cNvSpPr>
                <a:spLocks noChangeShapeType="1"/>
              </p:cNvSpPr>
              <p:nvPr/>
            </p:nvSpPr>
            <p:spPr bwMode="auto">
              <a:xfrm>
                <a:off x="4464" y="3360"/>
                <a:ext cx="432" cy="240"/>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51" name="Text Box 33">
                <a:extLst>
                  <a:ext uri="{FF2B5EF4-FFF2-40B4-BE49-F238E27FC236}">
                    <a16:creationId xmlns:a16="http://schemas.microsoft.com/office/drawing/2014/main" id="{DF7A99C2-7B8B-DB4D-94C7-2A8CD3535D9A}"/>
                  </a:ext>
                </a:extLst>
              </p:cNvPr>
              <p:cNvSpPr txBox="1">
                <a:spLocks noChangeArrowheads="1"/>
              </p:cNvSpPr>
              <p:nvPr/>
            </p:nvSpPr>
            <p:spPr bwMode="auto">
              <a:xfrm>
                <a:off x="3840" y="3360"/>
                <a:ext cx="41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1400" b="1">
                    <a:solidFill>
                      <a:srgbClr val="0066FF"/>
                    </a:solidFill>
                    <a:latin typeface="Arial" panose="020B0604020202020204" pitchFamily="34" charset="0"/>
                  </a:rPr>
                  <a:t>&lt; 80K</a:t>
                </a:r>
                <a:endParaRPr lang="en-US" altLang="zh-CN">
                  <a:latin typeface="Arial" panose="020B0604020202020204" pitchFamily="34" charset="0"/>
                </a:endParaRPr>
              </a:p>
            </p:txBody>
          </p:sp>
          <p:sp>
            <p:nvSpPr>
              <p:cNvPr id="17452" name="Text Box 34">
                <a:extLst>
                  <a:ext uri="{FF2B5EF4-FFF2-40B4-BE49-F238E27FC236}">
                    <a16:creationId xmlns:a16="http://schemas.microsoft.com/office/drawing/2014/main" id="{3F31B1C0-E746-634F-AF2A-4B2D40C71158}"/>
                  </a:ext>
                </a:extLst>
              </p:cNvPr>
              <p:cNvSpPr txBox="1">
                <a:spLocks noChangeArrowheads="1"/>
              </p:cNvSpPr>
              <p:nvPr/>
            </p:nvSpPr>
            <p:spPr bwMode="auto">
              <a:xfrm>
                <a:off x="4704" y="3360"/>
                <a:ext cx="4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1400" b="1">
                    <a:solidFill>
                      <a:srgbClr val="0066FF"/>
                    </a:solidFill>
                    <a:latin typeface="Arial" panose="020B0604020202020204" pitchFamily="34" charset="0"/>
                  </a:rPr>
                  <a:t>&gt;= 80K</a:t>
                </a:r>
                <a:endParaRPr lang="en-US" altLang="zh-CN">
                  <a:solidFill>
                    <a:srgbClr val="0066FF"/>
                  </a:solidFill>
                  <a:latin typeface="Arial" panose="020B0604020202020204" pitchFamily="34" charset="0"/>
                </a:endParaRPr>
              </a:p>
            </p:txBody>
          </p:sp>
        </p:grpSp>
        <p:sp>
          <p:nvSpPr>
            <p:cNvPr id="17433" name="Line 35">
              <a:extLst>
                <a:ext uri="{FF2B5EF4-FFF2-40B4-BE49-F238E27FC236}">
                  <a16:creationId xmlns:a16="http://schemas.microsoft.com/office/drawing/2014/main" id="{9AB3A25E-B6BB-3442-ACE4-DF0FC3275712}"/>
                </a:ext>
              </a:extLst>
            </p:cNvPr>
            <p:cNvSpPr>
              <a:spLocks noChangeShapeType="1"/>
            </p:cNvSpPr>
            <p:nvPr/>
          </p:nvSpPr>
          <p:spPr bwMode="auto">
            <a:xfrm rot="-2664477">
              <a:off x="1536" y="2400"/>
              <a:ext cx="192" cy="192"/>
            </a:xfrm>
            <a:prstGeom prst="line">
              <a:avLst/>
            </a:prstGeom>
            <a:noFill/>
            <a:ln w="76200" cmpd="tri">
              <a:solidFill>
                <a:srgbClr val="CC3300"/>
              </a:solidFill>
              <a:round/>
              <a:headEnd/>
              <a:tailEnd type="arrow" w="med" len="sm"/>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 name="Group 36">
            <a:extLst>
              <a:ext uri="{FF2B5EF4-FFF2-40B4-BE49-F238E27FC236}">
                <a16:creationId xmlns:a16="http://schemas.microsoft.com/office/drawing/2014/main" id="{D8406942-23FC-114C-89A3-07A1D80D663B}"/>
              </a:ext>
            </a:extLst>
          </p:cNvPr>
          <p:cNvGrpSpPr>
            <a:grpSpLocks/>
          </p:cNvGrpSpPr>
          <p:nvPr/>
        </p:nvGrpSpPr>
        <p:grpSpPr bwMode="auto">
          <a:xfrm>
            <a:off x="1600200" y="2789238"/>
            <a:ext cx="2654300" cy="2620962"/>
            <a:chOff x="48" y="1757"/>
            <a:chExt cx="1672" cy="1651"/>
          </a:xfrm>
        </p:grpSpPr>
        <p:grpSp>
          <p:nvGrpSpPr>
            <p:cNvPr id="17416" name="Group 37">
              <a:extLst>
                <a:ext uri="{FF2B5EF4-FFF2-40B4-BE49-F238E27FC236}">
                  <a16:creationId xmlns:a16="http://schemas.microsoft.com/office/drawing/2014/main" id="{7E20B595-C311-B94B-9445-174C893CD9EF}"/>
                </a:ext>
              </a:extLst>
            </p:cNvPr>
            <p:cNvGrpSpPr>
              <a:grpSpLocks/>
            </p:cNvGrpSpPr>
            <p:nvPr/>
          </p:nvGrpSpPr>
          <p:grpSpPr bwMode="auto">
            <a:xfrm>
              <a:off x="48" y="1968"/>
              <a:ext cx="1672" cy="1440"/>
              <a:chOff x="2016" y="1824"/>
              <a:chExt cx="1672" cy="1440"/>
            </a:xfrm>
          </p:grpSpPr>
          <p:grpSp>
            <p:nvGrpSpPr>
              <p:cNvPr id="17418" name="Group 38">
                <a:extLst>
                  <a:ext uri="{FF2B5EF4-FFF2-40B4-BE49-F238E27FC236}">
                    <a16:creationId xmlns:a16="http://schemas.microsoft.com/office/drawing/2014/main" id="{B53F2B46-FB67-2240-98A7-A880241F3AFE}"/>
                  </a:ext>
                </a:extLst>
              </p:cNvPr>
              <p:cNvGrpSpPr>
                <a:grpSpLocks/>
              </p:cNvGrpSpPr>
              <p:nvPr/>
            </p:nvGrpSpPr>
            <p:grpSpPr bwMode="auto">
              <a:xfrm>
                <a:off x="2016" y="1824"/>
                <a:ext cx="1527" cy="1440"/>
                <a:chOff x="2016" y="1968"/>
                <a:chExt cx="1527" cy="1440"/>
              </a:xfrm>
            </p:grpSpPr>
            <p:sp>
              <p:nvSpPr>
                <p:cNvPr id="17420" name="Oval 39">
                  <a:extLst>
                    <a:ext uri="{FF2B5EF4-FFF2-40B4-BE49-F238E27FC236}">
                      <a16:creationId xmlns:a16="http://schemas.microsoft.com/office/drawing/2014/main" id="{64A76C57-B2D2-2A45-A375-4159F1EAB288}"/>
                    </a:ext>
                  </a:extLst>
                </p:cNvPr>
                <p:cNvSpPr>
                  <a:spLocks noChangeArrowheads="1"/>
                </p:cNvSpPr>
                <p:nvPr/>
              </p:nvSpPr>
              <p:spPr bwMode="auto">
                <a:xfrm>
                  <a:off x="2343" y="1968"/>
                  <a:ext cx="437" cy="283"/>
                </a:xfrm>
                <a:prstGeom prst="ellipse">
                  <a:avLst/>
                </a:prstGeom>
                <a:solidFill>
                  <a:srgbClr val="FFFFFF"/>
                </a:solidFill>
                <a:ln w="9525">
                  <a:solidFill>
                    <a:schemeClr val="tx1"/>
                  </a:solidFill>
                  <a:round/>
                  <a:headEnd/>
                  <a:tailEnd/>
                </a:ln>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1600">
                      <a:latin typeface="Times New Roman" panose="02020603050405020304" pitchFamily="18" charset="0"/>
                    </a:rPr>
                    <a:t>Refund</a:t>
                  </a:r>
                  <a:endParaRPr lang="en-US" altLang="zh-CN">
                    <a:latin typeface="Times New Roman" panose="02020603050405020304" pitchFamily="18" charset="0"/>
                  </a:endParaRPr>
                </a:p>
              </p:txBody>
            </p:sp>
            <p:sp>
              <p:nvSpPr>
                <p:cNvPr id="17421" name="Line 40">
                  <a:extLst>
                    <a:ext uri="{FF2B5EF4-FFF2-40B4-BE49-F238E27FC236}">
                      <a16:creationId xmlns:a16="http://schemas.microsoft.com/office/drawing/2014/main" id="{5F1BEDA3-995C-7447-8033-C5514B721857}"/>
                    </a:ext>
                  </a:extLst>
                </p:cNvPr>
                <p:cNvSpPr>
                  <a:spLocks noChangeShapeType="1"/>
                </p:cNvSpPr>
                <p:nvPr/>
              </p:nvSpPr>
              <p:spPr bwMode="auto">
                <a:xfrm flipH="1">
                  <a:off x="2198" y="2251"/>
                  <a:ext cx="364" cy="2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22" name="Line 41">
                  <a:extLst>
                    <a:ext uri="{FF2B5EF4-FFF2-40B4-BE49-F238E27FC236}">
                      <a16:creationId xmlns:a16="http://schemas.microsoft.com/office/drawing/2014/main" id="{884F849E-B724-BA4F-A273-815DD1EB1BA3}"/>
                    </a:ext>
                  </a:extLst>
                </p:cNvPr>
                <p:cNvSpPr>
                  <a:spLocks noChangeShapeType="1"/>
                </p:cNvSpPr>
                <p:nvPr/>
              </p:nvSpPr>
              <p:spPr bwMode="auto">
                <a:xfrm>
                  <a:off x="2562" y="2251"/>
                  <a:ext cx="363" cy="2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23" name="Rectangle 42">
                  <a:extLst>
                    <a:ext uri="{FF2B5EF4-FFF2-40B4-BE49-F238E27FC236}">
                      <a16:creationId xmlns:a16="http://schemas.microsoft.com/office/drawing/2014/main" id="{0B2BA9E9-0D66-4147-9A55-2F6DD960FA8B}"/>
                    </a:ext>
                  </a:extLst>
                </p:cNvPr>
                <p:cNvSpPr>
                  <a:spLocks noChangeArrowheads="1"/>
                </p:cNvSpPr>
                <p:nvPr/>
              </p:nvSpPr>
              <p:spPr bwMode="auto">
                <a:xfrm>
                  <a:off x="2016" y="2475"/>
                  <a:ext cx="364" cy="298"/>
                </a:xfrm>
                <a:prstGeom prst="rect">
                  <a:avLst/>
                </a:prstGeom>
                <a:solidFill>
                  <a:srgbClr val="FFFFFF"/>
                </a:solidFill>
                <a:ln w="50800" cmpd="thickThin">
                  <a:solidFill>
                    <a:schemeClr val="tx1"/>
                  </a:solidFill>
                  <a:miter lim="800000"/>
                  <a:headEnd/>
                  <a:tailEnd/>
                </a:ln>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a:latin typeface="Times New Roman" panose="02020603050405020304" pitchFamily="18" charset="0"/>
                    </a:rPr>
                    <a:t>Don’t </a:t>
                  </a:r>
                </a:p>
                <a:p>
                  <a:pPr algn="ctr" eaLnBrk="1" hangingPunct="1"/>
                  <a:r>
                    <a:rPr lang="en-US" altLang="zh-CN">
                      <a:latin typeface="Times New Roman" panose="02020603050405020304" pitchFamily="18" charset="0"/>
                    </a:rPr>
                    <a:t>Cheat</a:t>
                  </a:r>
                  <a:endParaRPr lang="en-US" altLang="zh-CN" sz="2400">
                    <a:latin typeface="Times New Roman" panose="02020603050405020304" pitchFamily="18" charset="0"/>
                  </a:endParaRPr>
                </a:p>
              </p:txBody>
            </p:sp>
            <p:sp>
              <p:nvSpPr>
                <p:cNvPr id="17424" name="Text Box 43">
                  <a:extLst>
                    <a:ext uri="{FF2B5EF4-FFF2-40B4-BE49-F238E27FC236}">
                      <a16:creationId xmlns:a16="http://schemas.microsoft.com/office/drawing/2014/main" id="{E6BFE23F-727F-0142-A43D-B2679C5287D6}"/>
                    </a:ext>
                  </a:extLst>
                </p:cNvPr>
                <p:cNvSpPr txBox="1">
                  <a:spLocks noChangeArrowheads="1"/>
                </p:cNvSpPr>
                <p:nvPr/>
              </p:nvSpPr>
              <p:spPr bwMode="auto">
                <a:xfrm>
                  <a:off x="2104" y="2206"/>
                  <a:ext cx="31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1400" b="1">
                      <a:latin typeface="Arial" panose="020B0604020202020204" pitchFamily="34" charset="0"/>
                    </a:rPr>
                    <a:t>Yes</a:t>
                  </a:r>
                  <a:endParaRPr lang="en-US" altLang="zh-CN" sz="2400">
                    <a:latin typeface="Times New Roman" panose="02020603050405020304" pitchFamily="18" charset="0"/>
                  </a:endParaRPr>
                </a:p>
              </p:txBody>
            </p:sp>
            <p:sp>
              <p:nvSpPr>
                <p:cNvPr id="17425" name="Text Box 44">
                  <a:extLst>
                    <a:ext uri="{FF2B5EF4-FFF2-40B4-BE49-F238E27FC236}">
                      <a16:creationId xmlns:a16="http://schemas.microsoft.com/office/drawing/2014/main" id="{C217E26E-39BF-B64C-9B14-1AF76D1D45A8}"/>
                    </a:ext>
                  </a:extLst>
                </p:cNvPr>
                <p:cNvSpPr txBox="1">
                  <a:spLocks noChangeArrowheads="1"/>
                </p:cNvSpPr>
                <p:nvPr/>
              </p:nvSpPr>
              <p:spPr bwMode="auto">
                <a:xfrm>
                  <a:off x="2797" y="2206"/>
                  <a:ext cx="2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1400" b="1">
                      <a:latin typeface="Arial" panose="020B0604020202020204" pitchFamily="34" charset="0"/>
                    </a:rPr>
                    <a:t>No</a:t>
                  </a:r>
                  <a:endParaRPr lang="en-US" altLang="zh-CN" sz="2400">
                    <a:latin typeface="Times New Roman" panose="02020603050405020304" pitchFamily="18" charset="0"/>
                  </a:endParaRPr>
                </a:p>
              </p:txBody>
            </p:sp>
            <p:sp>
              <p:nvSpPr>
                <p:cNvPr id="17426" name="Oval 45">
                  <a:extLst>
                    <a:ext uri="{FF2B5EF4-FFF2-40B4-BE49-F238E27FC236}">
                      <a16:creationId xmlns:a16="http://schemas.microsoft.com/office/drawing/2014/main" id="{39140DF0-ED64-2248-8CDB-C36C55EA38D6}"/>
                    </a:ext>
                  </a:extLst>
                </p:cNvPr>
                <p:cNvSpPr>
                  <a:spLocks noChangeArrowheads="1"/>
                </p:cNvSpPr>
                <p:nvPr/>
              </p:nvSpPr>
              <p:spPr bwMode="auto">
                <a:xfrm>
                  <a:off x="2671" y="2475"/>
                  <a:ext cx="545" cy="373"/>
                </a:xfrm>
                <a:prstGeom prst="ellipse">
                  <a:avLst/>
                </a:prstGeom>
                <a:solidFill>
                  <a:srgbClr val="FFFFFF"/>
                </a:solidFill>
                <a:ln w="25400">
                  <a:solidFill>
                    <a:srgbClr val="3366FF"/>
                  </a:solidFill>
                  <a:round/>
                  <a:headEnd/>
                  <a:tailEnd/>
                </a:ln>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1600">
                      <a:solidFill>
                        <a:srgbClr val="0033CC"/>
                      </a:solidFill>
                      <a:latin typeface="Times New Roman" panose="02020603050405020304" pitchFamily="18" charset="0"/>
                    </a:rPr>
                    <a:t>Marital</a:t>
                  </a:r>
                </a:p>
                <a:p>
                  <a:pPr algn="ctr" eaLnBrk="1" hangingPunct="1"/>
                  <a:r>
                    <a:rPr lang="en-US" altLang="zh-CN" sz="1600">
                      <a:solidFill>
                        <a:srgbClr val="0033CC"/>
                      </a:solidFill>
                      <a:latin typeface="Times New Roman" panose="02020603050405020304" pitchFamily="18" charset="0"/>
                    </a:rPr>
                    <a:t>Status</a:t>
                  </a:r>
                  <a:endParaRPr lang="en-US" altLang="zh-CN">
                    <a:latin typeface="Times New Roman" panose="02020603050405020304" pitchFamily="18" charset="0"/>
                  </a:endParaRPr>
                </a:p>
              </p:txBody>
            </p:sp>
            <p:sp>
              <p:nvSpPr>
                <p:cNvPr id="17427" name="Line 46">
                  <a:extLst>
                    <a:ext uri="{FF2B5EF4-FFF2-40B4-BE49-F238E27FC236}">
                      <a16:creationId xmlns:a16="http://schemas.microsoft.com/office/drawing/2014/main" id="{2F8B93B9-A5EC-2143-85B6-CAB3906596A9}"/>
                    </a:ext>
                  </a:extLst>
                </p:cNvPr>
                <p:cNvSpPr>
                  <a:spLocks noChangeShapeType="1"/>
                </p:cNvSpPr>
                <p:nvPr/>
              </p:nvSpPr>
              <p:spPr bwMode="auto">
                <a:xfrm flipH="1">
                  <a:off x="2525" y="2848"/>
                  <a:ext cx="436" cy="261"/>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28" name="Line 47">
                  <a:extLst>
                    <a:ext uri="{FF2B5EF4-FFF2-40B4-BE49-F238E27FC236}">
                      <a16:creationId xmlns:a16="http://schemas.microsoft.com/office/drawing/2014/main" id="{62B306B3-6BFC-7345-AD49-A7E7E47BB655}"/>
                    </a:ext>
                  </a:extLst>
                </p:cNvPr>
                <p:cNvSpPr>
                  <a:spLocks noChangeShapeType="1"/>
                </p:cNvSpPr>
                <p:nvPr/>
              </p:nvSpPr>
              <p:spPr bwMode="auto">
                <a:xfrm>
                  <a:off x="2961" y="2848"/>
                  <a:ext cx="400" cy="261"/>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29" name="Rectangle 48">
                  <a:extLst>
                    <a:ext uri="{FF2B5EF4-FFF2-40B4-BE49-F238E27FC236}">
                      <a16:creationId xmlns:a16="http://schemas.microsoft.com/office/drawing/2014/main" id="{E84D3321-4613-4840-8D34-C97162C682E6}"/>
                    </a:ext>
                  </a:extLst>
                </p:cNvPr>
                <p:cNvSpPr>
                  <a:spLocks noChangeArrowheads="1"/>
                </p:cNvSpPr>
                <p:nvPr/>
              </p:nvSpPr>
              <p:spPr bwMode="auto">
                <a:xfrm>
                  <a:off x="3180" y="3109"/>
                  <a:ext cx="363" cy="299"/>
                </a:xfrm>
                <a:prstGeom prst="rect">
                  <a:avLst/>
                </a:prstGeom>
                <a:solidFill>
                  <a:srgbClr val="FFFFFF"/>
                </a:solidFill>
                <a:ln w="50800" cmpd="thickThin">
                  <a:solidFill>
                    <a:schemeClr val="tx1"/>
                  </a:solidFill>
                  <a:miter lim="800000"/>
                  <a:headEnd/>
                  <a:tailEnd/>
                </a:ln>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a:latin typeface="Times New Roman" panose="02020603050405020304" pitchFamily="18" charset="0"/>
                    </a:rPr>
                    <a:t>Don’t </a:t>
                  </a:r>
                </a:p>
                <a:p>
                  <a:pPr algn="ctr" eaLnBrk="1" hangingPunct="1"/>
                  <a:r>
                    <a:rPr lang="en-US" altLang="zh-CN">
                      <a:latin typeface="Times New Roman" panose="02020603050405020304" pitchFamily="18" charset="0"/>
                    </a:rPr>
                    <a:t>Cheat</a:t>
                  </a:r>
                  <a:endParaRPr lang="en-US" altLang="zh-CN" sz="2400">
                    <a:latin typeface="Times New Roman" panose="02020603050405020304" pitchFamily="18" charset="0"/>
                  </a:endParaRPr>
                </a:p>
              </p:txBody>
            </p:sp>
            <p:sp>
              <p:nvSpPr>
                <p:cNvPr id="17430" name="Rectangle 49">
                  <a:extLst>
                    <a:ext uri="{FF2B5EF4-FFF2-40B4-BE49-F238E27FC236}">
                      <a16:creationId xmlns:a16="http://schemas.microsoft.com/office/drawing/2014/main" id="{33DF03E0-A6A8-E049-8448-9F8F26413EF1}"/>
                    </a:ext>
                  </a:extLst>
                </p:cNvPr>
                <p:cNvSpPr>
                  <a:spLocks noChangeArrowheads="1"/>
                </p:cNvSpPr>
                <p:nvPr/>
              </p:nvSpPr>
              <p:spPr bwMode="auto">
                <a:xfrm>
                  <a:off x="2343" y="3109"/>
                  <a:ext cx="364" cy="262"/>
                </a:xfrm>
                <a:prstGeom prst="rect">
                  <a:avLst/>
                </a:prstGeom>
                <a:solidFill>
                  <a:srgbClr val="FFFFFF"/>
                </a:solidFill>
                <a:ln w="25400">
                  <a:solidFill>
                    <a:srgbClr val="3366FF"/>
                  </a:solidFill>
                  <a:miter lim="800000"/>
                  <a:headEnd/>
                  <a:tailEnd/>
                </a:ln>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1600">
                      <a:latin typeface="Times New Roman" panose="02020603050405020304" pitchFamily="18" charset="0"/>
                    </a:rPr>
                    <a:t>Cheat</a:t>
                  </a:r>
                  <a:endParaRPr lang="en-US" altLang="zh-CN" sz="2400">
                    <a:latin typeface="Times New Roman" panose="02020603050405020304" pitchFamily="18" charset="0"/>
                  </a:endParaRPr>
                </a:p>
              </p:txBody>
            </p:sp>
            <p:sp>
              <p:nvSpPr>
                <p:cNvPr id="17431" name="Text Box 50">
                  <a:extLst>
                    <a:ext uri="{FF2B5EF4-FFF2-40B4-BE49-F238E27FC236}">
                      <a16:creationId xmlns:a16="http://schemas.microsoft.com/office/drawing/2014/main" id="{5E57FF48-E320-C448-AF8A-A0EC0D0F4697}"/>
                    </a:ext>
                  </a:extLst>
                </p:cNvPr>
                <p:cNvSpPr txBox="1">
                  <a:spLocks noChangeArrowheads="1"/>
                </p:cNvSpPr>
                <p:nvPr/>
              </p:nvSpPr>
              <p:spPr bwMode="auto">
                <a:xfrm>
                  <a:off x="2092" y="2763"/>
                  <a:ext cx="59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1400" b="1">
                      <a:solidFill>
                        <a:srgbClr val="0066FF"/>
                      </a:solidFill>
                      <a:latin typeface="Arial" panose="020B0604020202020204" pitchFamily="34" charset="0"/>
                    </a:rPr>
                    <a:t>Single,</a:t>
                  </a:r>
                </a:p>
                <a:p>
                  <a:pPr algn="ctr" eaLnBrk="1" hangingPunct="1"/>
                  <a:r>
                    <a:rPr lang="en-US" altLang="zh-CN" sz="1400" b="1">
                      <a:solidFill>
                        <a:srgbClr val="0066FF"/>
                      </a:solidFill>
                      <a:latin typeface="Arial" panose="020B0604020202020204" pitchFamily="34" charset="0"/>
                    </a:rPr>
                    <a:t>Divorced</a:t>
                  </a:r>
                  <a:endParaRPr lang="en-US" altLang="zh-CN">
                    <a:latin typeface="Arial" panose="020B0604020202020204" pitchFamily="34" charset="0"/>
                  </a:endParaRPr>
                </a:p>
              </p:txBody>
            </p:sp>
          </p:grpSp>
          <p:sp>
            <p:nvSpPr>
              <p:cNvPr id="17419" name="Text Box 51">
                <a:extLst>
                  <a:ext uri="{FF2B5EF4-FFF2-40B4-BE49-F238E27FC236}">
                    <a16:creationId xmlns:a16="http://schemas.microsoft.com/office/drawing/2014/main" id="{36516E03-D89C-4E42-8097-AE01006946F4}"/>
                  </a:ext>
                </a:extLst>
              </p:cNvPr>
              <p:cNvSpPr txBox="1">
                <a:spLocks noChangeArrowheads="1"/>
              </p:cNvSpPr>
              <p:nvPr/>
            </p:nvSpPr>
            <p:spPr bwMode="auto">
              <a:xfrm>
                <a:off x="3168" y="2688"/>
                <a:ext cx="5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1400" b="1">
                    <a:solidFill>
                      <a:srgbClr val="0066FF"/>
                    </a:solidFill>
                    <a:latin typeface="Arial" panose="020B0604020202020204" pitchFamily="34" charset="0"/>
                  </a:rPr>
                  <a:t>Married</a:t>
                </a:r>
                <a:endParaRPr lang="en-US" altLang="zh-CN">
                  <a:solidFill>
                    <a:srgbClr val="0066FF"/>
                  </a:solidFill>
                  <a:latin typeface="Arial" panose="020B0604020202020204" pitchFamily="34" charset="0"/>
                </a:endParaRPr>
              </a:p>
            </p:txBody>
          </p:sp>
        </p:grpSp>
        <p:sp>
          <p:nvSpPr>
            <p:cNvPr id="17417" name="Line 52">
              <a:extLst>
                <a:ext uri="{FF2B5EF4-FFF2-40B4-BE49-F238E27FC236}">
                  <a16:creationId xmlns:a16="http://schemas.microsoft.com/office/drawing/2014/main" id="{12139B78-852C-CA4C-9D97-B77AB8D5F199}"/>
                </a:ext>
              </a:extLst>
            </p:cNvPr>
            <p:cNvSpPr>
              <a:spLocks noChangeShapeType="1"/>
            </p:cNvSpPr>
            <p:nvPr/>
          </p:nvSpPr>
          <p:spPr bwMode="auto">
            <a:xfrm rot="-2664477" flipH="1" flipV="1">
              <a:off x="727" y="1757"/>
              <a:ext cx="402" cy="26"/>
            </a:xfrm>
            <a:prstGeom prst="line">
              <a:avLst/>
            </a:prstGeom>
            <a:noFill/>
            <a:ln w="76200" cmpd="tri">
              <a:solidFill>
                <a:srgbClr val="CC3300"/>
              </a:solidFill>
              <a:round/>
              <a:headEnd/>
              <a:tailEnd type="arrow" w="med" len="sm"/>
            </a:ln>
            <a:extLst>
              <a:ext uri="{909E8E84-426E-40DD-AFC4-6F175D3DCCD1}">
                <a14:hiddenFill xmlns:a14="http://schemas.microsoft.com/office/drawing/2010/main">
                  <a:noFill/>
                </a14:hiddenFill>
              </a:ext>
            </a:extLst>
          </p:spPr>
          <p:txBody>
            <a:bodyPr wrap="none" anchor="ctr"/>
            <a:lstStyle/>
            <a:p>
              <a:endParaRPr lang="en-US"/>
            </a:p>
          </p:txBody>
        </p:sp>
      </p:grpSp>
      <p:graphicFrame>
        <p:nvGraphicFramePr>
          <p:cNvPr id="17410" name="Object 53">
            <a:extLst>
              <a:ext uri="{FF2B5EF4-FFF2-40B4-BE49-F238E27FC236}">
                <a16:creationId xmlns:a16="http://schemas.microsoft.com/office/drawing/2014/main" id="{AE81B354-E0EF-CD49-9CF4-5BC8D328E6D5}"/>
              </a:ext>
            </a:extLst>
          </p:cNvPr>
          <p:cNvGraphicFramePr>
            <a:graphicFrameLocks noChangeAspect="1"/>
          </p:cNvGraphicFramePr>
          <p:nvPr/>
        </p:nvGraphicFramePr>
        <p:xfrm>
          <a:off x="7086601" y="228601"/>
          <a:ext cx="3413125" cy="3687763"/>
        </p:xfrm>
        <a:graphic>
          <a:graphicData uri="http://schemas.openxmlformats.org/presentationml/2006/ole">
            <mc:AlternateContent xmlns:mc="http://schemas.openxmlformats.org/markup-compatibility/2006">
              <mc:Choice xmlns:v="urn:schemas-microsoft-com:vml" Requires="v">
                <p:oleObj spid="_x0000_s27650" name="Document" r:id="rId3" imgW="32435800" imgH="34683700" progId="Word.Document.8">
                  <p:embed/>
                </p:oleObj>
              </mc:Choice>
              <mc:Fallback>
                <p:oleObj name="Document" r:id="rId3" imgW="32435800" imgH="34683700" progId="Word.Document.8">
                  <p:embed/>
                  <p:pic>
                    <p:nvPicPr>
                      <p:cNvPr id="17410" name="Object 53">
                        <a:extLst>
                          <a:ext uri="{FF2B5EF4-FFF2-40B4-BE49-F238E27FC236}">
                            <a16:creationId xmlns:a16="http://schemas.microsoft.com/office/drawing/2014/main" id="{AE81B354-E0EF-CD49-9CF4-5BC8D328E6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4274"/>
                      <a:stretch>
                        <a:fillRect/>
                      </a:stretch>
                    </p:blipFill>
                    <p:spPr bwMode="auto">
                      <a:xfrm>
                        <a:off x="7086601" y="228601"/>
                        <a:ext cx="3413125" cy="3687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969992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000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0099"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6">
            <a:extLst>
              <a:ext uri="{FF2B5EF4-FFF2-40B4-BE49-F238E27FC236}">
                <a16:creationId xmlns:a16="http://schemas.microsoft.com/office/drawing/2014/main" id="{DBF530BA-3C61-0B41-ADD9-BA71C4EE138D}"/>
              </a:ext>
            </a:extLst>
          </p:cNvPr>
          <p:cNvSpPr>
            <a:spLocks noGrp="1" noChangeArrowheads="1"/>
          </p:cNvSpPr>
          <p:nvPr>
            <p:ph type="title"/>
          </p:nvPr>
        </p:nvSpPr>
        <p:spPr/>
        <p:txBody>
          <a:bodyPr/>
          <a:lstStyle/>
          <a:p>
            <a:pPr eaLnBrk="1" hangingPunct="1"/>
            <a:r>
              <a:rPr lang="en-US" altLang="zh-CN">
                <a:ea typeface="宋体" panose="02010600030101010101" pitchFamily="2" charset="-122"/>
              </a:rPr>
              <a:t>Tree Induction</a:t>
            </a:r>
          </a:p>
        </p:txBody>
      </p:sp>
      <p:sp>
        <p:nvSpPr>
          <p:cNvPr id="82947" name="Rectangle 7">
            <a:extLst>
              <a:ext uri="{FF2B5EF4-FFF2-40B4-BE49-F238E27FC236}">
                <a16:creationId xmlns:a16="http://schemas.microsoft.com/office/drawing/2014/main" id="{ECD4F188-EA25-5747-8920-B1DAF20C36AE}"/>
              </a:ext>
            </a:extLst>
          </p:cNvPr>
          <p:cNvSpPr>
            <a:spLocks noGrp="1" noChangeArrowheads="1"/>
          </p:cNvSpPr>
          <p:nvPr>
            <p:ph type="body" idx="1"/>
          </p:nvPr>
        </p:nvSpPr>
        <p:spPr/>
        <p:txBody>
          <a:bodyPr/>
          <a:lstStyle/>
          <a:p>
            <a:pPr eaLnBrk="1" hangingPunct="1"/>
            <a:r>
              <a:rPr lang="en-US" altLang="zh-CN">
                <a:ea typeface="宋体" panose="02010600030101010101" pitchFamily="2" charset="-122"/>
              </a:rPr>
              <a:t>Greedy strategy.</a:t>
            </a:r>
          </a:p>
          <a:p>
            <a:pPr lvl="1" eaLnBrk="1" hangingPunct="1"/>
            <a:r>
              <a:rPr lang="en-US" altLang="zh-CN">
                <a:ea typeface="宋体" panose="02010600030101010101" pitchFamily="2" charset="-122"/>
              </a:rPr>
              <a:t>Split the records based on an attribute test that optimizes certain criterion.</a:t>
            </a:r>
          </a:p>
          <a:p>
            <a:pPr eaLnBrk="1" hangingPunct="1"/>
            <a:endParaRPr lang="en-US" altLang="zh-CN">
              <a:ea typeface="宋体" panose="02010600030101010101" pitchFamily="2" charset="-122"/>
            </a:endParaRPr>
          </a:p>
          <a:p>
            <a:pPr eaLnBrk="1" hangingPunct="1"/>
            <a:r>
              <a:rPr lang="en-US" altLang="zh-CN">
                <a:ea typeface="宋体" panose="02010600030101010101" pitchFamily="2" charset="-122"/>
              </a:rPr>
              <a:t>Issues</a:t>
            </a:r>
          </a:p>
          <a:p>
            <a:pPr lvl="1" eaLnBrk="1" hangingPunct="1"/>
            <a:r>
              <a:rPr lang="en-US" altLang="zh-CN">
                <a:ea typeface="宋体" panose="02010600030101010101" pitchFamily="2" charset="-122"/>
              </a:rPr>
              <a:t>Determine how to split the records</a:t>
            </a:r>
          </a:p>
          <a:p>
            <a:pPr lvl="2" eaLnBrk="1" hangingPunct="1"/>
            <a:r>
              <a:rPr lang="en-US" altLang="zh-CN">
                <a:ea typeface="宋体" panose="02010600030101010101" pitchFamily="2" charset="-122"/>
              </a:rPr>
              <a:t>How to specify the attribute test condition?</a:t>
            </a:r>
          </a:p>
          <a:p>
            <a:pPr lvl="2" eaLnBrk="1" hangingPunct="1"/>
            <a:r>
              <a:rPr lang="en-US" altLang="zh-CN">
                <a:ea typeface="宋体" panose="02010600030101010101" pitchFamily="2" charset="-122"/>
              </a:rPr>
              <a:t>How to determine the best split?</a:t>
            </a:r>
          </a:p>
          <a:p>
            <a:pPr lvl="1" eaLnBrk="1" hangingPunct="1"/>
            <a:r>
              <a:rPr lang="en-US" altLang="zh-CN">
                <a:ea typeface="宋体" panose="02010600030101010101" pitchFamily="2" charset="-122"/>
              </a:rPr>
              <a:t>Determine when to stop splitting</a:t>
            </a:r>
          </a:p>
          <a:p>
            <a:pPr lvl="1" eaLnBrk="1" hangingPunct="1"/>
            <a:endParaRPr lang="en-US" altLang="zh-CN">
              <a:ea typeface="宋体" panose="02010600030101010101" pitchFamily="2" charset="-122"/>
            </a:endParaRPr>
          </a:p>
        </p:txBody>
      </p:sp>
    </p:spTree>
    <p:extLst>
      <p:ext uri="{BB962C8B-B14F-4D97-AF65-F5344CB8AC3E}">
        <p14:creationId xmlns:p14="http://schemas.microsoft.com/office/powerpoint/2010/main" val="571737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219BB7BE-4608-CA4B-8B7B-6FB18BD2F926}"/>
              </a:ext>
            </a:extLst>
          </p:cNvPr>
          <p:cNvSpPr>
            <a:spLocks noGrp="1" noChangeArrowheads="1"/>
          </p:cNvSpPr>
          <p:nvPr>
            <p:ph type="title"/>
          </p:nvPr>
        </p:nvSpPr>
        <p:spPr/>
        <p:txBody>
          <a:bodyPr/>
          <a:lstStyle/>
          <a:p>
            <a:pPr eaLnBrk="1" hangingPunct="1"/>
            <a:r>
              <a:rPr lang="en-US" altLang="zh-CN">
                <a:ea typeface="宋体" panose="02010600030101010101" pitchFamily="2" charset="-122"/>
              </a:rPr>
              <a:t>How to Specify Test Condition?</a:t>
            </a:r>
          </a:p>
        </p:txBody>
      </p:sp>
      <p:sp>
        <p:nvSpPr>
          <p:cNvPr id="83971" name="Rectangle 3">
            <a:extLst>
              <a:ext uri="{FF2B5EF4-FFF2-40B4-BE49-F238E27FC236}">
                <a16:creationId xmlns:a16="http://schemas.microsoft.com/office/drawing/2014/main" id="{F007E040-9628-074F-A859-9C14428D6C5D}"/>
              </a:ext>
            </a:extLst>
          </p:cNvPr>
          <p:cNvSpPr>
            <a:spLocks noGrp="1" noChangeArrowheads="1"/>
          </p:cNvSpPr>
          <p:nvPr>
            <p:ph type="body" idx="1"/>
          </p:nvPr>
        </p:nvSpPr>
        <p:spPr/>
        <p:txBody>
          <a:bodyPr/>
          <a:lstStyle/>
          <a:p>
            <a:pPr eaLnBrk="1" hangingPunct="1"/>
            <a:r>
              <a:rPr lang="en-US" altLang="zh-CN">
                <a:ea typeface="宋体" panose="02010600030101010101" pitchFamily="2" charset="-122"/>
              </a:rPr>
              <a:t>Depends on attribute types</a:t>
            </a:r>
          </a:p>
          <a:p>
            <a:pPr lvl="1" eaLnBrk="1" hangingPunct="1"/>
            <a:r>
              <a:rPr lang="en-US" altLang="zh-CN">
                <a:ea typeface="宋体" panose="02010600030101010101" pitchFamily="2" charset="-122"/>
              </a:rPr>
              <a:t>Nominal</a:t>
            </a:r>
          </a:p>
          <a:p>
            <a:pPr lvl="1" eaLnBrk="1" hangingPunct="1"/>
            <a:r>
              <a:rPr lang="en-US" altLang="zh-CN">
                <a:ea typeface="宋体" panose="02010600030101010101" pitchFamily="2" charset="-122"/>
              </a:rPr>
              <a:t>Ordinal</a:t>
            </a:r>
          </a:p>
          <a:p>
            <a:pPr lvl="1" eaLnBrk="1" hangingPunct="1"/>
            <a:r>
              <a:rPr lang="en-US" altLang="zh-CN">
                <a:ea typeface="宋体" panose="02010600030101010101" pitchFamily="2" charset="-122"/>
              </a:rPr>
              <a:t>Continuous</a:t>
            </a:r>
          </a:p>
          <a:p>
            <a:pPr lvl="1" eaLnBrk="1" hangingPunct="1"/>
            <a:endParaRPr lang="en-US" altLang="zh-CN">
              <a:ea typeface="宋体" panose="02010600030101010101" pitchFamily="2" charset="-122"/>
            </a:endParaRPr>
          </a:p>
          <a:p>
            <a:pPr eaLnBrk="1" hangingPunct="1"/>
            <a:r>
              <a:rPr lang="en-US" altLang="zh-CN">
                <a:ea typeface="宋体" panose="02010600030101010101" pitchFamily="2" charset="-122"/>
              </a:rPr>
              <a:t>Depends on number of ways to split</a:t>
            </a:r>
          </a:p>
          <a:p>
            <a:pPr lvl="1" eaLnBrk="1" hangingPunct="1"/>
            <a:r>
              <a:rPr lang="en-US" altLang="zh-CN">
                <a:ea typeface="宋体" panose="02010600030101010101" pitchFamily="2" charset="-122"/>
              </a:rPr>
              <a:t>2-way split</a:t>
            </a:r>
          </a:p>
          <a:p>
            <a:pPr lvl="1" eaLnBrk="1" hangingPunct="1"/>
            <a:r>
              <a:rPr lang="en-US" altLang="zh-CN">
                <a:ea typeface="宋体" panose="02010600030101010101" pitchFamily="2" charset="-122"/>
              </a:rPr>
              <a:t>Multi-way split</a:t>
            </a:r>
          </a:p>
        </p:txBody>
      </p:sp>
    </p:spTree>
    <p:extLst>
      <p:ext uri="{BB962C8B-B14F-4D97-AF65-F5344CB8AC3E}">
        <p14:creationId xmlns:p14="http://schemas.microsoft.com/office/powerpoint/2010/main" val="2715111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F44084D8-6D2C-6940-8F49-AD193E12EE8C}"/>
              </a:ext>
            </a:extLst>
          </p:cNvPr>
          <p:cNvSpPr>
            <a:spLocks noGrp="1" noChangeArrowheads="1"/>
          </p:cNvSpPr>
          <p:nvPr>
            <p:ph type="title"/>
          </p:nvPr>
        </p:nvSpPr>
        <p:spPr>
          <a:xfrm>
            <a:off x="1905000" y="152400"/>
            <a:ext cx="8610600" cy="533400"/>
          </a:xfrm>
        </p:spPr>
        <p:txBody>
          <a:bodyPr rtlCol="0">
            <a:normAutofit fontScale="90000"/>
          </a:bodyPr>
          <a:lstStyle/>
          <a:p>
            <a:pPr>
              <a:defRPr/>
            </a:pPr>
            <a:r>
              <a:rPr lang="en-US" altLang="zh-CN">
                <a:ea typeface="宋体" charset="-122"/>
              </a:rPr>
              <a:t>Splitting Based on Nominal Attributes</a:t>
            </a:r>
          </a:p>
        </p:txBody>
      </p:sp>
      <p:sp>
        <p:nvSpPr>
          <p:cNvPr id="23555" name="Rectangle 3">
            <a:extLst>
              <a:ext uri="{FF2B5EF4-FFF2-40B4-BE49-F238E27FC236}">
                <a16:creationId xmlns:a16="http://schemas.microsoft.com/office/drawing/2014/main" id="{0C862A13-6934-764F-9F6D-CE9ED7619892}"/>
              </a:ext>
            </a:extLst>
          </p:cNvPr>
          <p:cNvSpPr>
            <a:spLocks noGrp="1" noChangeArrowheads="1"/>
          </p:cNvSpPr>
          <p:nvPr>
            <p:ph type="body" idx="1"/>
          </p:nvPr>
        </p:nvSpPr>
        <p:spPr>
          <a:xfrm>
            <a:off x="1981200" y="1219200"/>
            <a:ext cx="8382000" cy="3733800"/>
          </a:xfrm>
        </p:spPr>
        <p:txBody>
          <a:bodyPr rtlCol="0">
            <a:normAutofit/>
          </a:bodyPr>
          <a:lstStyle/>
          <a:p>
            <a:pPr>
              <a:buFont typeface="Wingdings 2"/>
              <a:buChar char="ß"/>
              <a:defRPr/>
            </a:pPr>
            <a:r>
              <a:rPr lang="en-US" altLang="zh-CN" dirty="0">
                <a:solidFill>
                  <a:srgbClr val="FF0000"/>
                </a:solidFill>
                <a:ea typeface="宋体" charset="-122"/>
              </a:rPr>
              <a:t>Multi-way split:</a:t>
            </a:r>
            <a:r>
              <a:rPr lang="en-US" altLang="zh-CN" dirty="0">
                <a:ea typeface="宋体" charset="-122"/>
              </a:rPr>
              <a:t> Use as many partitions as distinct values. </a:t>
            </a:r>
          </a:p>
          <a:p>
            <a:pPr>
              <a:buFont typeface="Wingdings 2"/>
              <a:buChar char="ß"/>
              <a:defRPr/>
            </a:pPr>
            <a:endParaRPr lang="en-US" altLang="zh-CN" dirty="0">
              <a:ea typeface="宋体" charset="-122"/>
            </a:endParaRPr>
          </a:p>
          <a:p>
            <a:pPr>
              <a:buFont typeface="Wingdings 2"/>
              <a:buChar char="ß"/>
              <a:defRPr/>
            </a:pPr>
            <a:endParaRPr lang="en-US" altLang="zh-CN" dirty="0">
              <a:ea typeface="宋体" charset="-122"/>
            </a:endParaRPr>
          </a:p>
          <a:p>
            <a:pPr>
              <a:buFont typeface="Wingdings 2"/>
              <a:buChar char="ß"/>
              <a:defRPr/>
            </a:pPr>
            <a:endParaRPr lang="en-US" altLang="zh-CN" dirty="0">
              <a:ea typeface="宋体" charset="-122"/>
            </a:endParaRPr>
          </a:p>
          <a:p>
            <a:pPr>
              <a:buFont typeface="Wingdings 2"/>
              <a:buChar char="ß"/>
              <a:defRPr/>
            </a:pPr>
            <a:r>
              <a:rPr lang="en-US" altLang="zh-CN" dirty="0">
                <a:solidFill>
                  <a:srgbClr val="FF0000"/>
                </a:solidFill>
                <a:ea typeface="宋体" charset="-122"/>
              </a:rPr>
              <a:t>Binary split:</a:t>
            </a:r>
            <a:r>
              <a:rPr lang="en-US" altLang="zh-CN" dirty="0">
                <a:ea typeface="宋体" charset="-122"/>
              </a:rPr>
              <a:t>  Divides values into two subsets. </a:t>
            </a:r>
            <a:br>
              <a:rPr lang="en-US" altLang="zh-CN" dirty="0">
                <a:ea typeface="宋体" charset="-122"/>
              </a:rPr>
            </a:br>
            <a:r>
              <a:rPr lang="en-US" altLang="zh-CN" dirty="0">
                <a:ea typeface="宋体" charset="-122"/>
              </a:rPr>
              <a:t>		      Need to find optimal partitioning.</a:t>
            </a:r>
            <a:endParaRPr lang="en-US" altLang="zh-CN" sz="3600" dirty="0">
              <a:ea typeface="宋体" charset="-122"/>
            </a:endParaRPr>
          </a:p>
        </p:txBody>
      </p:sp>
      <p:grpSp>
        <p:nvGrpSpPr>
          <p:cNvPr id="84996" name="Group 4">
            <a:extLst>
              <a:ext uri="{FF2B5EF4-FFF2-40B4-BE49-F238E27FC236}">
                <a16:creationId xmlns:a16="http://schemas.microsoft.com/office/drawing/2014/main" id="{54EA81D1-5233-414B-B040-1FC581190BDF}"/>
              </a:ext>
            </a:extLst>
          </p:cNvPr>
          <p:cNvGrpSpPr>
            <a:grpSpLocks/>
          </p:cNvGrpSpPr>
          <p:nvPr/>
        </p:nvGrpSpPr>
        <p:grpSpPr bwMode="auto">
          <a:xfrm>
            <a:off x="4419600" y="2133600"/>
            <a:ext cx="2546350" cy="946150"/>
            <a:chOff x="1824" y="1680"/>
            <a:chExt cx="1604" cy="596"/>
          </a:xfrm>
        </p:grpSpPr>
        <p:sp>
          <p:nvSpPr>
            <p:cNvPr id="85010" name="Oval 5">
              <a:extLst>
                <a:ext uri="{FF2B5EF4-FFF2-40B4-BE49-F238E27FC236}">
                  <a16:creationId xmlns:a16="http://schemas.microsoft.com/office/drawing/2014/main" id="{4B166021-E68D-8E40-8864-BAA83A396753}"/>
                </a:ext>
              </a:extLst>
            </p:cNvPr>
            <p:cNvSpPr>
              <a:spLocks noChangeArrowheads="1"/>
            </p:cNvSpPr>
            <p:nvPr/>
          </p:nvSpPr>
          <p:spPr bwMode="auto">
            <a:xfrm>
              <a:off x="2352" y="1680"/>
              <a:ext cx="576" cy="288"/>
            </a:xfrm>
            <a:prstGeom prst="ellipse">
              <a:avLst/>
            </a:prstGeom>
            <a:solidFill>
              <a:srgbClr val="FFFFFF"/>
            </a:solidFill>
            <a:ln w="9525">
              <a:solidFill>
                <a:schemeClr val="tx1"/>
              </a:solidFill>
              <a:round/>
              <a:headEnd/>
              <a:tailEnd/>
            </a:ln>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a:latin typeface="Times New Roman" panose="02020603050405020304" pitchFamily="18" charset="0"/>
                </a:rPr>
                <a:t>CarType</a:t>
              </a:r>
              <a:endParaRPr lang="en-US" altLang="zh-CN" sz="2400">
                <a:latin typeface="Times New Roman" panose="02020603050405020304" pitchFamily="18" charset="0"/>
              </a:endParaRPr>
            </a:p>
          </p:txBody>
        </p:sp>
        <p:sp>
          <p:nvSpPr>
            <p:cNvPr id="85011" name="Line 6">
              <a:extLst>
                <a:ext uri="{FF2B5EF4-FFF2-40B4-BE49-F238E27FC236}">
                  <a16:creationId xmlns:a16="http://schemas.microsoft.com/office/drawing/2014/main" id="{77FF5617-9BDD-274F-A388-219AC2DB5F42}"/>
                </a:ext>
              </a:extLst>
            </p:cNvPr>
            <p:cNvSpPr>
              <a:spLocks noChangeShapeType="1"/>
            </p:cNvSpPr>
            <p:nvPr/>
          </p:nvSpPr>
          <p:spPr bwMode="auto">
            <a:xfrm flipH="1">
              <a:off x="2064" y="1968"/>
              <a:ext cx="576"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5012" name="Line 7">
              <a:extLst>
                <a:ext uri="{FF2B5EF4-FFF2-40B4-BE49-F238E27FC236}">
                  <a16:creationId xmlns:a16="http://schemas.microsoft.com/office/drawing/2014/main" id="{58968AF2-D3B0-8441-890C-428F08652243}"/>
                </a:ext>
              </a:extLst>
            </p:cNvPr>
            <p:cNvSpPr>
              <a:spLocks noChangeShapeType="1"/>
            </p:cNvSpPr>
            <p:nvPr/>
          </p:nvSpPr>
          <p:spPr bwMode="auto">
            <a:xfrm>
              <a:off x="2640" y="1968"/>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5013" name="Line 8">
              <a:extLst>
                <a:ext uri="{FF2B5EF4-FFF2-40B4-BE49-F238E27FC236}">
                  <a16:creationId xmlns:a16="http://schemas.microsoft.com/office/drawing/2014/main" id="{B501A1B0-BCC9-D543-94DF-6A053E723E9F}"/>
                </a:ext>
              </a:extLst>
            </p:cNvPr>
            <p:cNvSpPr>
              <a:spLocks noChangeShapeType="1"/>
            </p:cNvSpPr>
            <p:nvPr/>
          </p:nvSpPr>
          <p:spPr bwMode="auto">
            <a:xfrm>
              <a:off x="2640" y="1968"/>
              <a:ext cx="576"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5014" name="Text Box 9">
              <a:extLst>
                <a:ext uri="{FF2B5EF4-FFF2-40B4-BE49-F238E27FC236}">
                  <a16:creationId xmlns:a16="http://schemas.microsoft.com/office/drawing/2014/main" id="{ECB93FD7-586A-4543-81FF-A29D0C5C7C05}"/>
                </a:ext>
              </a:extLst>
            </p:cNvPr>
            <p:cNvSpPr txBox="1">
              <a:spLocks noChangeArrowheads="1"/>
            </p:cNvSpPr>
            <p:nvPr/>
          </p:nvSpPr>
          <p:spPr bwMode="auto">
            <a:xfrm>
              <a:off x="1824" y="1872"/>
              <a:ext cx="4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1600">
                  <a:latin typeface="Arial" panose="020B0604020202020204" pitchFamily="34" charset="0"/>
                </a:rPr>
                <a:t>Family</a:t>
              </a:r>
            </a:p>
          </p:txBody>
        </p:sp>
        <p:sp>
          <p:nvSpPr>
            <p:cNvPr id="85015" name="Text Box 10">
              <a:extLst>
                <a:ext uri="{FF2B5EF4-FFF2-40B4-BE49-F238E27FC236}">
                  <a16:creationId xmlns:a16="http://schemas.microsoft.com/office/drawing/2014/main" id="{06CAED0D-7B84-3A46-B7D3-0B05379B2BA9}"/>
                </a:ext>
              </a:extLst>
            </p:cNvPr>
            <p:cNvSpPr txBox="1">
              <a:spLocks noChangeArrowheads="1"/>
            </p:cNvSpPr>
            <p:nvPr/>
          </p:nvSpPr>
          <p:spPr bwMode="auto">
            <a:xfrm>
              <a:off x="2208" y="2064"/>
              <a:ext cx="4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1600">
                  <a:latin typeface="Arial" panose="020B0604020202020204" pitchFamily="34" charset="0"/>
                </a:rPr>
                <a:t>Sports</a:t>
              </a:r>
            </a:p>
          </p:txBody>
        </p:sp>
        <p:sp>
          <p:nvSpPr>
            <p:cNvPr id="85016" name="Text Box 11">
              <a:extLst>
                <a:ext uri="{FF2B5EF4-FFF2-40B4-BE49-F238E27FC236}">
                  <a16:creationId xmlns:a16="http://schemas.microsoft.com/office/drawing/2014/main" id="{94854FE7-671F-D146-A951-983233ABD3EB}"/>
                </a:ext>
              </a:extLst>
            </p:cNvPr>
            <p:cNvSpPr txBox="1">
              <a:spLocks noChangeArrowheads="1"/>
            </p:cNvSpPr>
            <p:nvPr/>
          </p:nvSpPr>
          <p:spPr bwMode="auto">
            <a:xfrm>
              <a:off x="2928" y="1872"/>
              <a:ext cx="5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1600">
                  <a:latin typeface="Arial" panose="020B0604020202020204" pitchFamily="34" charset="0"/>
                </a:rPr>
                <a:t>Luxury</a:t>
              </a:r>
            </a:p>
          </p:txBody>
        </p:sp>
      </p:grpSp>
      <p:grpSp>
        <p:nvGrpSpPr>
          <p:cNvPr id="84997" name="Group 12">
            <a:extLst>
              <a:ext uri="{FF2B5EF4-FFF2-40B4-BE49-F238E27FC236}">
                <a16:creationId xmlns:a16="http://schemas.microsoft.com/office/drawing/2014/main" id="{1BEFD7E6-AEDC-CF40-91AA-C4C72034C0FA}"/>
              </a:ext>
            </a:extLst>
          </p:cNvPr>
          <p:cNvGrpSpPr>
            <a:grpSpLocks/>
          </p:cNvGrpSpPr>
          <p:nvPr/>
        </p:nvGrpSpPr>
        <p:grpSpPr bwMode="auto">
          <a:xfrm>
            <a:off x="7086601" y="4876800"/>
            <a:ext cx="2752725" cy="914400"/>
            <a:chOff x="3552" y="3216"/>
            <a:chExt cx="1734" cy="576"/>
          </a:xfrm>
        </p:grpSpPr>
        <p:sp>
          <p:nvSpPr>
            <p:cNvPr id="85005" name="Oval 13">
              <a:extLst>
                <a:ext uri="{FF2B5EF4-FFF2-40B4-BE49-F238E27FC236}">
                  <a16:creationId xmlns:a16="http://schemas.microsoft.com/office/drawing/2014/main" id="{7E1364B6-2875-6B4C-B5CE-75F36C1C3F01}"/>
                </a:ext>
              </a:extLst>
            </p:cNvPr>
            <p:cNvSpPr>
              <a:spLocks noChangeArrowheads="1"/>
            </p:cNvSpPr>
            <p:nvPr/>
          </p:nvSpPr>
          <p:spPr bwMode="auto">
            <a:xfrm>
              <a:off x="4186" y="3216"/>
              <a:ext cx="576" cy="288"/>
            </a:xfrm>
            <a:prstGeom prst="ellipse">
              <a:avLst/>
            </a:prstGeom>
            <a:solidFill>
              <a:srgbClr val="FFFFFF"/>
            </a:solidFill>
            <a:ln w="9525">
              <a:solidFill>
                <a:schemeClr val="tx1"/>
              </a:solidFill>
              <a:round/>
              <a:headEnd/>
              <a:tailEnd/>
            </a:ln>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a:latin typeface="Times New Roman" panose="02020603050405020304" pitchFamily="18" charset="0"/>
                </a:rPr>
                <a:t>CarType</a:t>
              </a:r>
              <a:endParaRPr lang="en-US" altLang="zh-CN" sz="2400">
                <a:latin typeface="Times New Roman" panose="02020603050405020304" pitchFamily="18" charset="0"/>
              </a:endParaRPr>
            </a:p>
          </p:txBody>
        </p:sp>
        <p:sp>
          <p:nvSpPr>
            <p:cNvPr id="85006" name="Line 14">
              <a:extLst>
                <a:ext uri="{FF2B5EF4-FFF2-40B4-BE49-F238E27FC236}">
                  <a16:creationId xmlns:a16="http://schemas.microsoft.com/office/drawing/2014/main" id="{16467047-503F-694C-99A4-ADBBA8CFC753}"/>
                </a:ext>
              </a:extLst>
            </p:cNvPr>
            <p:cNvSpPr>
              <a:spLocks noChangeShapeType="1"/>
            </p:cNvSpPr>
            <p:nvPr/>
          </p:nvSpPr>
          <p:spPr bwMode="auto">
            <a:xfrm flipH="1">
              <a:off x="3946" y="3504"/>
              <a:ext cx="528"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5007" name="Line 15">
              <a:extLst>
                <a:ext uri="{FF2B5EF4-FFF2-40B4-BE49-F238E27FC236}">
                  <a16:creationId xmlns:a16="http://schemas.microsoft.com/office/drawing/2014/main" id="{9319FA2C-50FE-F545-969F-601452C9E64F}"/>
                </a:ext>
              </a:extLst>
            </p:cNvPr>
            <p:cNvSpPr>
              <a:spLocks noChangeShapeType="1"/>
            </p:cNvSpPr>
            <p:nvPr/>
          </p:nvSpPr>
          <p:spPr bwMode="auto">
            <a:xfrm>
              <a:off x="4474" y="3504"/>
              <a:ext cx="48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5008" name="Text Box 16">
              <a:extLst>
                <a:ext uri="{FF2B5EF4-FFF2-40B4-BE49-F238E27FC236}">
                  <a16:creationId xmlns:a16="http://schemas.microsoft.com/office/drawing/2014/main" id="{79C817E6-4070-9442-BD30-14B7C9B47352}"/>
                </a:ext>
              </a:extLst>
            </p:cNvPr>
            <p:cNvSpPr txBox="1">
              <a:spLocks noChangeArrowheads="1"/>
            </p:cNvSpPr>
            <p:nvPr/>
          </p:nvSpPr>
          <p:spPr bwMode="auto">
            <a:xfrm>
              <a:off x="3552" y="3360"/>
              <a:ext cx="60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1600">
                  <a:latin typeface="Arial" panose="020B0604020202020204" pitchFamily="34" charset="0"/>
                </a:rPr>
                <a:t>{Family, </a:t>
              </a:r>
              <a:br>
                <a:rPr lang="en-US" altLang="zh-CN" sz="1600">
                  <a:latin typeface="Arial" panose="020B0604020202020204" pitchFamily="34" charset="0"/>
                </a:rPr>
              </a:br>
              <a:r>
                <a:rPr lang="en-US" altLang="zh-CN" sz="1600">
                  <a:latin typeface="Arial" panose="020B0604020202020204" pitchFamily="34" charset="0"/>
                </a:rPr>
                <a:t>Luxury}</a:t>
              </a:r>
            </a:p>
          </p:txBody>
        </p:sp>
        <p:sp>
          <p:nvSpPr>
            <p:cNvPr id="85009" name="Text Box 17">
              <a:extLst>
                <a:ext uri="{FF2B5EF4-FFF2-40B4-BE49-F238E27FC236}">
                  <a16:creationId xmlns:a16="http://schemas.microsoft.com/office/drawing/2014/main" id="{B647B374-0F93-7B4C-9B20-B6AB3D189701}"/>
                </a:ext>
              </a:extLst>
            </p:cNvPr>
            <p:cNvSpPr txBox="1">
              <a:spLocks noChangeArrowheads="1"/>
            </p:cNvSpPr>
            <p:nvPr/>
          </p:nvSpPr>
          <p:spPr bwMode="auto">
            <a:xfrm>
              <a:off x="4714" y="3456"/>
              <a:ext cx="5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1600">
                  <a:latin typeface="Arial" panose="020B0604020202020204" pitchFamily="34" charset="0"/>
                </a:rPr>
                <a:t>{Sports}</a:t>
              </a:r>
            </a:p>
          </p:txBody>
        </p:sp>
      </p:grpSp>
      <p:grpSp>
        <p:nvGrpSpPr>
          <p:cNvPr id="84998" name="Group 18">
            <a:extLst>
              <a:ext uri="{FF2B5EF4-FFF2-40B4-BE49-F238E27FC236}">
                <a16:creationId xmlns:a16="http://schemas.microsoft.com/office/drawing/2014/main" id="{4F3164DA-22DE-0D4C-A7D3-6267FE93420D}"/>
              </a:ext>
            </a:extLst>
          </p:cNvPr>
          <p:cNvGrpSpPr>
            <a:grpSpLocks/>
          </p:cNvGrpSpPr>
          <p:nvPr/>
        </p:nvGrpSpPr>
        <p:grpSpPr bwMode="auto">
          <a:xfrm>
            <a:off x="2209801" y="4876800"/>
            <a:ext cx="2905125" cy="914400"/>
            <a:chOff x="768" y="3216"/>
            <a:chExt cx="1830" cy="576"/>
          </a:xfrm>
        </p:grpSpPr>
        <p:sp>
          <p:nvSpPr>
            <p:cNvPr id="85000" name="Oval 19">
              <a:extLst>
                <a:ext uri="{FF2B5EF4-FFF2-40B4-BE49-F238E27FC236}">
                  <a16:creationId xmlns:a16="http://schemas.microsoft.com/office/drawing/2014/main" id="{73983BE8-6EF8-E044-915D-967F42A797D3}"/>
                </a:ext>
              </a:extLst>
            </p:cNvPr>
            <p:cNvSpPr>
              <a:spLocks noChangeArrowheads="1"/>
            </p:cNvSpPr>
            <p:nvPr/>
          </p:nvSpPr>
          <p:spPr bwMode="auto">
            <a:xfrm>
              <a:off x="1494" y="3216"/>
              <a:ext cx="576" cy="288"/>
            </a:xfrm>
            <a:prstGeom prst="ellipse">
              <a:avLst/>
            </a:prstGeom>
            <a:solidFill>
              <a:srgbClr val="FFFFFF"/>
            </a:solidFill>
            <a:ln w="9525">
              <a:solidFill>
                <a:schemeClr val="tx1"/>
              </a:solidFill>
              <a:round/>
              <a:headEnd/>
              <a:tailEnd/>
            </a:ln>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a:latin typeface="Times New Roman" panose="02020603050405020304" pitchFamily="18" charset="0"/>
                </a:rPr>
                <a:t>CarType</a:t>
              </a:r>
              <a:endParaRPr lang="en-US" altLang="zh-CN" sz="2400">
                <a:latin typeface="Times New Roman" panose="02020603050405020304" pitchFamily="18" charset="0"/>
              </a:endParaRPr>
            </a:p>
          </p:txBody>
        </p:sp>
        <p:sp>
          <p:nvSpPr>
            <p:cNvPr id="85001" name="Line 20">
              <a:extLst>
                <a:ext uri="{FF2B5EF4-FFF2-40B4-BE49-F238E27FC236}">
                  <a16:creationId xmlns:a16="http://schemas.microsoft.com/office/drawing/2014/main" id="{303270E2-BB41-8D4C-AC74-56E53C62A5B7}"/>
                </a:ext>
              </a:extLst>
            </p:cNvPr>
            <p:cNvSpPr>
              <a:spLocks noChangeShapeType="1"/>
            </p:cNvSpPr>
            <p:nvPr/>
          </p:nvSpPr>
          <p:spPr bwMode="auto">
            <a:xfrm flipH="1">
              <a:off x="1254" y="3504"/>
              <a:ext cx="528"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5002" name="Line 21">
              <a:extLst>
                <a:ext uri="{FF2B5EF4-FFF2-40B4-BE49-F238E27FC236}">
                  <a16:creationId xmlns:a16="http://schemas.microsoft.com/office/drawing/2014/main" id="{8F2F2559-3295-AB4C-95E8-227CBC08895B}"/>
                </a:ext>
              </a:extLst>
            </p:cNvPr>
            <p:cNvSpPr>
              <a:spLocks noChangeShapeType="1"/>
            </p:cNvSpPr>
            <p:nvPr/>
          </p:nvSpPr>
          <p:spPr bwMode="auto">
            <a:xfrm>
              <a:off x="1782" y="3504"/>
              <a:ext cx="48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5003" name="Text Box 22">
              <a:extLst>
                <a:ext uri="{FF2B5EF4-FFF2-40B4-BE49-F238E27FC236}">
                  <a16:creationId xmlns:a16="http://schemas.microsoft.com/office/drawing/2014/main" id="{3EAF883B-68EE-D346-88F2-4B2E3E26F19F}"/>
                </a:ext>
              </a:extLst>
            </p:cNvPr>
            <p:cNvSpPr txBox="1">
              <a:spLocks noChangeArrowheads="1"/>
            </p:cNvSpPr>
            <p:nvPr/>
          </p:nvSpPr>
          <p:spPr bwMode="auto">
            <a:xfrm>
              <a:off x="768" y="3360"/>
              <a:ext cx="594"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1600">
                  <a:latin typeface="Arial" panose="020B0604020202020204" pitchFamily="34" charset="0"/>
                </a:rPr>
                <a:t>{Sports, Luxury}</a:t>
              </a:r>
            </a:p>
          </p:txBody>
        </p:sp>
        <p:sp>
          <p:nvSpPr>
            <p:cNvPr id="85004" name="Text Box 23">
              <a:extLst>
                <a:ext uri="{FF2B5EF4-FFF2-40B4-BE49-F238E27FC236}">
                  <a16:creationId xmlns:a16="http://schemas.microsoft.com/office/drawing/2014/main" id="{09E23D76-2590-B343-8FC2-249742737D40}"/>
                </a:ext>
              </a:extLst>
            </p:cNvPr>
            <p:cNvSpPr txBox="1">
              <a:spLocks noChangeArrowheads="1"/>
            </p:cNvSpPr>
            <p:nvPr/>
          </p:nvSpPr>
          <p:spPr bwMode="auto">
            <a:xfrm>
              <a:off x="2020" y="3456"/>
              <a:ext cx="57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1600">
                  <a:latin typeface="Arial" panose="020B0604020202020204" pitchFamily="34" charset="0"/>
                </a:rPr>
                <a:t>{Family}</a:t>
              </a:r>
            </a:p>
          </p:txBody>
        </p:sp>
      </p:grpSp>
      <p:sp>
        <p:nvSpPr>
          <p:cNvPr id="84999" name="Text Box 24">
            <a:extLst>
              <a:ext uri="{FF2B5EF4-FFF2-40B4-BE49-F238E27FC236}">
                <a16:creationId xmlns:a16="http://schemas.microsoft.com/office/drawing/2014/main" id="{5192A2EB-DB82-8444-B92D-55986F52B926}"/>
              </a:ext>
            </a:extLst>
          </p:cNvPr>
          <p:cNvSpPr txBox="1">
            <a:spLocks noChangeArrowheads="1"/>
          </p:cNvSpPr>
          <p:nvPr/>
        </p:nvSpPr>
        <p:spPr bwMode="auto">
          <a:xfrm>
            <a:off x="5715001" y="5105400"/>
            <a:ext cx="608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rPr>
              <a:t>OR</a:t>
            </a:r>
          </a:p>
        </p:txBody>
      </p:sp>
    </p:spTree>
    <p:extLst>
      <p:ext uri="{BB962C8B-B14F-4D97-AF65-F5344CB8AC3E}">
        <p14:creationId xmlns:p14="http://schemas.microsoft.com/office/powerpoint/2010/main" val="2146200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a:extLst>
              <a:ext uri="{FF2B5EF4-FFF2-40B4-BE49-F238E27FC236}">
                <a16:creationId xmlns:a16="http://schemas.microsoft.com/office/drawing/2014/main" id="{37CFAEAF-76FF-8C4B-A4A5-32DF343ACAFE}"/>
              </a:ext>
            </a:extLst>
          </p:cNvPr>
          <p:cNvSpPr>
            <a:spLocks noGrp="1" noChangeArrowheads="1"/>
          </p:cNvSpPr>
          <p:nvPr>
            <p:ph type="title"/>
          </p:nvPr>
        </p:nvSpPr>
        <p:spPr>
          <a:xfrm>
            <a:off x="1905000" y="152400"/>
            <a:ext cx="8534400" cy="533400"/>
          </a:xfrm>
        </p:spPr>
        <p:txBody>
          <a:bodyPr rtlCol="0">
            <a:normAutofit fontScale="90000"/>
          </a:bodyPr>
          <a:lstStyle/>
          <a:p>
            <a:pPr>
              <a:defRPr/>
            </a:pPr>
            <a:r>
              <a:rPr lang="en-US" altLang="zh-CN">
                <a:ea typeface="宋体" charset="-122"/>
              </a:rPr>
              <a:t>Splitting Based on Continuous Attributes</a:t>
            </a:r>
          </a:p>
        </p:txBody>
      </p:sp>
      <p:sp>
        <p:nvSpPr>
          <p:cNvPr id="25603" name="Rectangle 5">
            <a:extLst>
              <a:ext uri="{FF2B5EF4-FFF2-40B4-BE49-F238E27FC236}">
                <a16:creationId xmlns:a16="http://schemas.microsoft.com/office/drawing/2014/main" id="{B60C2937-4DAE-8F47-BA7B-90238FA66B54}"/>
              </a:ext>
            </a:extLst>
          </p:cNvPr>
          <p:cNvSpPr>
            <a:spLocks noGrp="1" noChangeArrowheads="1"/>
          </p:cNvSpPr>
          <p:nvPr>
            <p:ph type="body" idx="1"/>
          </p:nvPr>
        </p:nvSpPr>
        <p:spPr/>
        <p:txBody>
          <a:bodyPr rtlCol="0">
            <a:normAutofit/>
          </a:bodyPr>
          <a:lstStyle/>
          <a:p>
            <a:pPr>
              <a:buFont typeface="Wingdings 2"/>
              <a:buChar char="ß"/>
              <a:defRPr/>
            </a:pPr>
            <a:r>
              <a:rPr lang="en-US" altLang="zh-CN">
                <a:ea typeface="宋体" charset="-122"/>
              </a:rPr>
              <a:t>Different ways of handling</a:t>
            </a:r>
          </a:p>
          <a:p>
            <a:pPr lvl="1">
              <a:buFont typeface="Wingdings 2"/>
              <a:buChar char="Þ"/>
              <a:defRPr/>
            </a:pPr>
            <a:r>
              <a:rPr lang="en-US" altLang="zh-CN">
                <a:solidFill>
                  <a:srgbClr val="CC3300"/>
                </a:solidFill>
                <a:ea typeface="宋体" charset="-122"/>
              </a:rPr>
              <a:t>Discretization</a:t>
            </a:r>
            <a:r>
              <a:rPr lang="en-US" altLang="zh-CN">
                <a:ea typeface="宋体" charset="-122"/>
              </a:rPr>
              <a:t> to form an ordinal categorical attribute</a:t>
            </a:r>
          </a:p>
          <a:p>
            <a:pPr lvl="2">
              <a:buFont typeface="Wingdings 2"/>
              <a:buChar char=""/>
              <a:defRPr/>
            </a:pPr>
            <a:r>
              <a:rPr lang="en-US" altLang="zh-CN">
                <a:ea typeface="宋体" charset="-122"/>
              </a:rPr>
              <a:t> Static – discretize once at the beginning</a:t>
            </a:r>
          </a:p>
          <a:p>
            <a:pPr lvl="2">
              <a:buFont typeface="Wingdings 2"/>
              <a:buChar char=""/>
              <a:defRPr/>
            </a:pPr>
            <a:r>
              <a:rPr lang="en-US" altLang="zh-CN">
                <a:ea typeface="宋体" charset="-122"/>
              </a:rPr>
              <a:t> Dynamic – ranges can be found by equal interval 		bucketing, equal frequency bucketing</a:t>
            </a:r>
            <a:br>
              <a:rPr lang="en-US" altLang="zh-CN">
                <a:ea typeface="宋体" charset="-122"/>
              </a:rPr>
            </a:br>
            <a:r>
              <a:rPr lang="en-US" altLang="zh-CN">
                <a:ea typeface="宋体" charset="-122"/>
              </a:rPr>
              <a:t>		(percentiles), or clustering.</a:t>
            </a:r>
          </a:p>
          <a:p>
            <a:pPr lvl="4">
              <a:buFont typeface="Wingdings 2"/>
              <a:buChar char=""/>
              <a:defRPr/>
            </a:pPr>
            <a:endParaRPr lang="en-US" altLang="zh-CN">
              <a:solidFill>
                <a:srgbClr val="CC3300"/>
              </a:solidFill>
              <a:latin typeface="Times New Roman" pitchFamily="18" charset="0"/>
              <a:ea typeface="宋体" charset="-122"/>
            </a:endParaRPr>
          </a:p>
          <a:p>
            <a:pPr lvl="1">
              <a:buFont typeface="Wingdings 2"/>
              <a:buChar char="Þ"/>
              <a:defRPr/>
            </a:pPr>
            <a:r>
              <a:rPr lang="en-US" altLang="zh-CN">
                <a:solidFill>
                  <a:srgbClr val="CC3300"/>
                </a:solidFill>
                <a:ea typeface="宋体" charset="-122"/>
              </a:rPr>
              <a:t>Binary Decision</a:t>
            </a:r>
            <a:r>
              <a:rPr lang="en-US" altLang="zh-CN">
                <a:ea typeface="宋体" charset="-122"/>
              </a:rPr>
              <a:t>: (A &lt; v) or (A </a:t>
            </a:r>
            <a:r>
              <a:rPr lang="en-US" altLang="zh-CN">
                <a:ea typeface="宋体" charset="-122"/>
                <a:sym typeface="Symbol" pitchFamily="18" charset="2"/>
              </a:rPr>
              <a:t> v)</a:t>
            </a:r>
            <a:endParaRPr lang="en-US" altLang="zh-CN">
              <a:ea typeface="宋体" charset="-122"/>
            </a:endParaRPr>
          </a:p>
          <a:p>
            <a:pPr lvl="2">
              <a:buFont typeface="Wingdings 2"/>
              <a:buChar char=""/>
              <a:defRPr/>
            </a:pPr>
            <a:r>
              <a:rPr lang="en-US" altLang="zh-CN">
                <a:ea typeface="宋体" charset="-122"/>
              </a:rPr>
              <a:t> consider all possible splits and finds the best cut</a:t>
            </a:r>
          </a:p>
          <a:p>
            <a:pPr lvl="2">
              <a:buFont typeface="Wingdings 2"/>
              <a:buChar char=""/>
              <a:defRPr/>
            </a:pPr>
            <a:r>
              <a:rPr lang="en-US" altLang="zh-CN">
                <a:ea typeface="宋体" charset="-122"/>
              </a:rPr>
              <a:t> can be more compute intensive</a:t>
            </a:r>
          </a:p>
        </p:txBody>
      </p:sp>
    </p:spTree>
    <p:extLst>
      <p:ext uri="{BB962C8B-B14F-4D97-AF65-F5344CB8AC3E}">
        <p14:creationId xmlns:p14="http://schemas.microsoft.com/office/powerpoint/2010/main" val="1056372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612814DE-2EFF-7F47-B9B0-163FE4804B19}"/>
              </a:ext>
            </a:extLst>
          </p:cNvPr>
          <p:cNvSpPr>
            <a:spLocks noGrp="1" noChangeArrowheads="1"/>
          </p:cNvSpPr>
          <p:nvPr>
            <p:ph type="title"/>
          </p:nvPr>
        </p:nvSpPr>
        <p:spPr>
          <a:xfrm>
            <a:off x="1905000" y="152400"/>
            <a:ext cx="8534400" cy="533400"/>
          </a:xfrm>
        </p:spPr>
        <p:txBody>
          <a:bodyPr rtlCol="0">
            <a:normAutofit fontScale="90000"/>
          </a:bodyPr>
          <a:lstStyle/>
          <a:p>
            <a:pPr>
              <a:defRPr/>
            </a:pPr>
            <a:r>
              <a:rPr lang="en-US" altLang="zh-CN">
                <a:ea typeface="宋体" charset="-122"/>
              </a:rPr>
              <a:t>Splitting Based on Continuous Attributes</a:t>
            </a:r>
          </a:p>
        </p:txBody>
      </p:sp>
      <p:graphicFrame>
        <p:nvGraphicFramePr>
          <p:cNvPr id="18434" name="Object 4">
            <a:extLst>
              <a:ext uri="{FF2B5EF4-FFF2-40B4-BE49-F238E27FC236}">
                <a16:creationId xmlns:a16="http://schemas.microsoft.com/office/drawing/2014/main" id="{EA04A1FC-A286-554B-AEC7-D3C5B50C0DD6}"/>
              </a:ext>
            </a:extLst>
          </p:cNvPr>
          <p:cNvGraphicFramePr>
            <a:graphicFrameLocks noGrp="1" noChangeAspect="1"/>
          </p:cNvGraphicFramePr>
          <p:nvPr>
            <p:ph idx="1"/>
          </p:nvPr>
        </p:nvGraphicFramePr>
        <p:xfrm>
          <a:off x="2262189" y="1746250"/>
          <a:ext cx="7608887" cy="3282950"/>
        </p:xfrm>
        <a:graphic>
          <a:graphicData uri="http://schemas.openxmlformats.org/presentationml/2006/ole">
            <mc:AlternateContent xmlns:mc="http://schemas.openxmlformats.org/markup-compatibility/2006">
              <mc:Choice xmlns:v="urn:schemas-microsoft-com:vml" Requires="v">
                <p:oleObj spid="_x0000_s32770" name="Visio" r:id="rId3" imgW="8547100" imgH="3695700" progId="Visio.Drawing.6">
                  <p:embed/>
                </p:oleObj>
              </mc:Choice>
              <mc:Fallback>
                <p:oleObj name="Visio" r:id="rId3" imgW="8547100" imgH="3695700" progId="Visio.Drawing.6">
                  <p:embed/>
                  <p:pic>
                    <p:nvPicPr>
                      <p:cNvPr id="18434" name="Object 4">
                        <a:extLst>
                          <a:ext uri="{FF2B5EF4-FFF2-40B4-BE49-F238E27FC236}">
                            <a16:creationId xmlns:a16="http://schemas.microsoft.com/office/drawing/2014/main" id="{EA04A1FC-A286-554B-AEC7-D3C5B50C0DD6}"/>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2189" y="1746250"/>
                        <a:ext cx="7608887" cy="328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03127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6">
            <a:extLst>
              <a:ext uri="{FF2B5EF4-FFF2-40B4-BE49-F238E27FC236}">
                <a16:creationId xmlns:a16="http://schemas.microsoft.com/office/drawing/2014/main" id="{E4EED12E-AF47-1C46-9446-32B5488D1C38}"/>
              </a:ext>
            </a:extLst>
          </p:cNvPr>
          <p:cNvSpPr>
            <a:spLocks noGrp="1" noChangeArrowheads="1"/>
          </p:cNvSpPr>
          <p:nvPr>
            <p:ph type="title"/>
          </p:nvPr>
        </p:nvSpPr>
        <p:spPr/>
        <p:txBody>
          <a:bodyPr/>
          <a:lstStyle/>
          <a:p>
            <a:pPr eaLnBrk="1" hangingPunct="1"/>
            <a:r>
              <a:rPr lang="en-US" altLang="zh-CN">
                <a:ea typeface="宋体" panose="02010600030101010101" pitchFamily="2" charset="-122"/>
              </a:rPr>
              <a:t>How to determine the Best Split</a:t>
            </a:r>
          </a:p>
        </p:txBody>
      </p:sp>
      <p:graphicFrame>
        <p:nvGraphicFramePr>
          <p:cNvPr id="19458" name="Object 5">
            <a:extLst>
              <a:ext uri="{FF2B5EF4-FFF2-40B4-BE49-F238E27FC236}">
                <a16:creationId xmlns:a16="http://schemas.microsoft.com/office/drawing/2014/main" id="{FDDF58EB-6FE5-3141-87EE-CFB640B9E81C}"/>
              </a:ext>
            </a:extLst>
          </p:cNvPr>
          <p:cNvGraphicFramePr>
            <a:graphicFrameLocks noGrp="1" noChangeAspect="1"/>
          </p:cNvGraphicFramePr>
          <p:nvPr>
            <p:ph idx="1"/>
          </p:nvPr>
        </p:nvGraphicFramePr>
        <p:xfrm>
          <a:off x="1905001" y="2260600"/>
          <a:ext cx="8545513" cy="2006600"/>
        </p:xfrm>
        <a:graphic>
          <a:graphicData uri="http://schemas.openxmlformats.org/presentationml/2006/ole">
            <mc:AlternateContent xmlns:mc="http://schemas.openxmlformats.org/markup-compatibility/2006">
              <mc:Choice xmlns:v="urn:schemas-microsoft-com:vml" Requires="v">
                <p:oleObj spid="_x0000_s33794" name="Visio" r:id="rId3" imgW="9550400" imgH="2247900" progId="Visio.Drawing.6">
                  <p:embed/>
                </p:oleObj>
              </mc:Choice>
              <mc:Fallback>
                <p:oleObj name="Visio" r:id="rId3" imgW="9550400" imgH="2247900" progId="Visio.Drawing.6">
                  <p:embed/>
                  <p:pic>
                    <p:nvPicPr>
                      <p:cNvPr id="19458" name="Object 5">
                        <a:extLst>
                          <a:ext uri="{FF2B5EF4-FFF2-40B4-BE49-F238E27FC236}">
                            <a16:creationId xmlns:a16="http://schemas.microsoft.com/office/drawing/2014/main" id="{FDDF58EB-6FE5-3141-87EE-CFB640B9E81C}"/>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1" y="2260600"/>
                        <a:ext cx="8545513" cy="200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0" name="Text Box 8">
            <a:extLst>
              <a:ext uri="{FF2B5EF4-FFF2-40B4-BE49-F238E27FC236}">
                <a16:creationId xmlns:a16="http://schemas.microsoft.com/office/drawing/2014/main" id="{708DC9A8-7846-7F4A-9FDD-EE676E1F0AB1}"/>
              </a:ext>
            </a:extLst>
          </p:cNvPr>
          <p:cNvSpPr txBox="1">
            <a:spLocks noChangeArrowheads="1"/>
          </p:cNvSpPr>
          <p:nvPr/>
        </p:nvSpPr>
        <p:spPr bwMode="auto">
          <a:xfrm>
            <a:off x="3810000" y="1219200"/>
            <a:ext cx="5105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b="1">
                <a:latin typeface="Arial" panose="020B0604020202020204" pitchFamily="34" charset="0"/>
              </a:rPr>
              <a:t>Before Splitting: 10 records of class 0,</a:t>
            </a:r>
            <a:br>
              <a:rPr lang="en-US" altLang="zh-CN" b="1">
                <a:latin typeface="Arial" panose="020B0604020202020204" pitchFamily="34" charset="0"/>
              </a:rPr>
            </a:br>
            <a:r>
              <a:rPr lang="en-US" altLang="zh-CN" b="1">
                <a:latin typeface="Arial" panose="020B0604020202020204" pitchFamily="34" charset="0"/>
              </a:rPr>
              <a:t>		10 records of class 1</a:t>
            </a:r>
          </a:p>
        </p:txBody>
      </p:sp>
      <p:sp>
        <p:nvSpPr>
          <p:cNvPr id="19461" name="Text Box 9">
            <a:extLst>
              <a:ext uri="{FF2B5EF4-FFF2-40B4-BE49-F238E27FC236}">
                <a16:creationId xmlns:a16="http://schemas.microsoft.com/office/drawing/2014/main" id="{5A023606-400C-A241-BF71-DF38B6F229AC}"/>
              </a:ext>
            </a:extLst>
          </p:cNvPr>
          <p:cNvSpPr txBox="1">
            <a:spLocks noChangeArrowheads="1"/>
          </p:cNvSpPr>
          <p:nvPr/>
        </p:nvSpPr>
        <p:spPr bwMode="auto">
          <a:xfrm>
            <a:off x="3505200" y="5119688"/>
            <a:ext cx="5105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b="1">
                <a:latin typeface="Arial" panose="020B0604020202020204" pitchFamily="34" charset="0"/>
              </a:rPr>
              <a:t>Which test condition is the best?</a:t>
            </a:r>
          </a:p>
        </p:txBody>
      </p:sp>
    </p:spTree>
    <p:extLst>
      <p:ext uri="{BB962C8B-B14F-4D97-AF65-F5344CB8AC3E}">
        <p14:creationId xmlns:p14="http://schemas.microsoft.com/office/powerpoint/2010/main" val="1232875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 Box 1">
            <a:extLst>
              <a:ext uri="{FF2B5EF4-FFF2-40B4-BE49-F238E27FC236}">
                <a16:creationId xmlns:a16="http://schemas.microsoft.com/office/drawing/2014/main" id="{953B2EC8-AAD1-5541-A23F-F5C65A9E46D0}"/>
              </a:ext>
            </a:extLst>
          </p:cNvPr>
          <p:cNvSpPr txBox="1">
            <a:spLocks noChangeArrowheads="1"/>
          </p:cNvSpPr>
          <p:nvPr/>
        </p:nvSpPr>
        <p:spPr bwMode="auto">
          <a:xfrm>
            <a:off x="1981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Franklin Gothic Book" panose="020B05030201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GB" altLang="en-US" sz="4400">
                <a:solidFill>
                  <a:srgbClr val="000000"/>
                </a:solidFill>
                <a:latin typeface="Arial" panose="020B0604020202020204" pitchFamily="34" charset="0"/>
              </a:rPr>
              <a:t>Bayes’ Rule</a:t>
            </a:r>
          </a:p>
        </p:txBody>
      </p:sp>
      <p:grpSp>
        <p:nvGrpSpPr>
          <p:cNvPr id="3078" name="Group 2">
            <a:extLst>
              <a:ext uri="{FF2B5EF4-FFF2-40B4-BE49-F238E27FC236}">
                <a16:creationId xmlns:a16="http://schemas.microsoft.com/office/drawing/2014/main" id="{61953670-734A-2C42-84D7-5EC805CF7838}"/>
              </a:ext>
            </a:extLst>
          </p:cNvPr>
          <p:cNvGrpSpPr>
            <a:grpSpLocks/>
          </p:cNvGrpSpPr>
          <p:nvPr/>
        </p:nvGrpSpPr>
        <p:grpSpPr bwMode="auto">
          <a:xfrm>
            <a:off x="2209801" y="1600201"/>
            <a:ext cx="3749675" cy="1084263"/>
            <a:chOff x="432" y="1008"/>
            <a:chExt cx="2362" cy="683"/>
          </a:xfrm>
        </p:grpSpPr>
        <p:graphicFrame>
          <p:nvGraphicFramePr>
            <p:cNvPr id="3076" name="Object 3">
              <a:extLst>
                <a:ext uri="{FF2B5EF4-FFF2-40B4-BE49-F238E27FC236}">
                  <a16:creationId xmlns:a16="http://schemas.microsoft.com/office/drawing/2014/main" id="{58F33B15-D52F-E449-964B-06AD642E6AC8}"/>
                </a:ext>
              </a:extLst>
            </p:cNvPr>
            <p:cNvGraphicFramePr>
              <a:graphicFrameLocks noChangeAspect="1"/>
            </p:cNvGraphicFramePr>
            <p:nvPr/>
          </p:nvGraphicFramePr>
          <p:xfrm>
            <a:off x="432" y="1008"/>
            <a:ext cx="2362" cy="683"/>
          </p:xfrm>
          <a:graphic>
            <a:graphicData uri="http://schemas.openxmlformats.org/presentationml/2006/ole">
              <mc:AlternateContent xmlns:mc="http://schemas.openxmlformats.org/markup-compatibility/2006">
                <mc:Choice xmlns:v="urn:schemas-microsoft-com:vml" Requires="v">
                  <p:oleObj spid="_x0000_s4100" name="Equation" r:id="rId4" imgW="33350200" imgH="9652000" progId="Equation.3">
                    <p:embed/>
                  </p:oleObj>
                </mc:Choice>
                <mc:Fallback>
                  <p:oleObj name="Equation" r:id="rId4" imgW="33350200" imgH="9652000" progId="Equation.3">
                    <p:embed/>
                    <p:pic>
                      <p:nvPicPr>
                        <p:cNvPr id="3076" name="Object 3">
                          <a:extLst>
                            <a:ext uri="{FF2B5EF4-FFF2-40B4-BE49-F238E27FC236}">
                              <a16:creationId xmlns:a16="http://schemas.microsoft.com/office/drawing/2014/main" id="{58F33B15-D52F-E449-964B-06AD642E6A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 y="1008"/>
                          <a:ext cx="2362" cy="68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82" name="Text Box 4">
              <a:extLst>
                <a:ext uri="{FF2B5EF4-FFF2-40B4-BE49-F238E27FC236}">
                  <a16:creationId xmlns:a16="http://schemas.microsoft.com/office/drawing/2014/main" id="{739B89F5-8FCA-7146-B80D-13953F705202}"/>
                </a:ext>
              </a:extLst>
            </p:cNvPr>
            <p:cNvSpPr txBox="1">
              <a:spLocks noChangeArrowheads="1"/>
            </p:cNvSpPr>
            <p:nvPr/>
          </p:nvSpPr>
          <p:spPr bwMode="auto">
            <a:xfrm>
              <a:off x="432" y="1008"/>
              <a:ext cx="2362"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zh-CN"/>
            </a:p>
          </p:txBody>
        </p:sp>
      </p:grpSp>
      <p:grpSp>
        <p:nvGrpSpPr>
          <p:cNvPr id="3079" name="Group 5">
            <a:extLst>
              <a:ext uri="{FF2B5EF4-FFF2-40B4-BE49-F238E27FC236}">
                <a16:creationId xmlns:a16="http://schemas.microsoft.com/office/drawing/2014/main" id="{91C3CC4A-1BBB-FB4F-9571-253698F83E7F}"/>
              </a:ext>
            </a:extLst>
          </p:cNvPr>
          <p:cNvGrpSpPr>
            <a:grpSpLocks/>
          </p:cNvGrpSpPr>
          <p:nvPr/>
        </p:nvGrpSpPr>
        <p:grpSpPr bwMode="auto">
          <a:xfrm>
            <a:off x="2133601" y="4495801"/>
            <a:ext cx="7923213" cy="1350963"/>
            <a:chOff x="384" y="2832"/>
            <a:chExt cx="4991" cy="851"/>
          </a:xfrm>
        </p:grpSpPr>
        <p:graphicFrame>
          <p:nvGraphicFramePr>
            <p:cNvPr id="3075" name="Object 6">
              <a:extLst>
                <a:ext uri="{FF2B5EF4-FFF2-40B4-BE49-F238E27FC236}">
                  <a16:creationId xmlns:a16="http://schemas.microsoft.com/office/drawing/2014/main" id="{1DE0FA83-2D95-B946-B3EA-36F89D777460}"/>
                </a:ext>
              </a:extLst>
            </p:cNvPr>
            <p:cNvGraphicFramePr>
              <a:graphicFrameLocks noChangeAspect="1"/>
            </p:cNvGraphicFramePr>
            <p:nvPr/>
          </p:nvGraphicFramePr>
          <p:xfrm>
            <a:off x="384" y="2832"/>
            <a:ext cx="4991" cy="851"/>
          </p:xfrm>
          <a:graphic>
            <a:graphicData uri="http://schemas.openxmlformats.org/presentationml/2006/ole">
              <mc:AlternateContent xmlns:mc="http://schemas.openxmlformats.org/markup-compatibility/2006">
                <mc:Choice xmlns:v="urn:schemas-microsoft-com:vml" Requires="v">
                  <p:oleObj spid="_x0000_s4101" name="Equation" r:id="rId6" imgW="137210800" imgH="23406100" progId="Equation.3">
                    <p:embed/>
                  </p:oleObj>
                </mc:Choice>
                <mc:Fallback>
                  <p:oleObj name="Equation" r:id="rId6" imgW="137210800" imgH="23406100" progId="Equation.3">
                    <p:embed/>
                    <p:pic>
                      <p:nvPicPr>
                        <p:cNvPr id="3075" name="Object 6">
                          <a:extLst>
                            <a:ext uri="{FF2B5EF4-FFF2-40B4-BE49-F238E27FC236}">
                              <a16:creationId xmlns:a16="http://schemas.microsoft.com/office/drawing/2014/main" id="{1DE0FA83-2D95-B946-B3EA-36F89D7774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 y="2832"/>
                          <a:ext cx="4991" cy="8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81" name="Text Box 7">
              <a:extLst>
                <a:ext uri="{FF2B5EF4-FFF2-40B4-BE49-F238E27FC236}">
                  <a16:creationId xmlns:a16="http://schemas.microsoft.com/office/drawing/2014/main" id="{0A10D794-47F1-714E-8488-3A9AFCBF48FD}"/>
                </a:ext>
              </a:extLst>
            </p:cNvPr>
            <p:cNvSpPr txBox="1">
              <a:spLocks noChangeArrowheads="1"/>
            </p:cNvSpPr>
            <p:nvPr/>
          </p:nvSpPr>
          <p:spPr bwMode="auto">
            <a:xfrm>
              <a:off x="384" y="2832"/>
              <a:ext cx="4991" cy="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zh-CN"/>
            </a:p>
          </p:txBody>
        </p:sp>
      </p:grpSp>
      <p:sp>
        <p:nvSpPr>
          <p:cNvPr id="3080" name="Text Box 8">
            <a:extLst>
              <a:ext uri="{FF2B5EF4-FFF2-40B4-BE49-F238E27FC236}">
                <a16:creationId xmlns:a16="http://schemas.microsoft.com/office/drawing/2014/main" id="{EC063993-3684-474C-8B1C-5E47CD6C2CB7}"/>
              </a:ext>
            </a:extLst>
          </p:cNvPr>
          <p:cNvSpPr txBox="1">
            <a:spLocks noChangeArrowheads="1"/>
          </p:cNvSpPr>
          <p:nvPr/>
        </p:nvSpPr>
        <p:spPr bwMode="auto">
          <a:xfrm>
            <a:off x="2133600" y="3657601"/>
            <a:ext cx="4191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Franklin Gothic Book" panose="020B0503020102020204" pitchFamily="34" charset="0"/>
                <a:ea typeface="宋体" panose="02010600030101010101"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1500"/>
              </a:spcBef>
            </a:pPr>
            <a:r>
              <a:rPr lang="en-GB" altLang="en-US" sz="2400" u="sng">
                <a:solidFill>
                  <a:srgbClr val="000000"/>
                </a:solidFill>
                <a:latin typeface="Arial" panose="020B0604020202020204" pitchFamily="34" charset="0"/>
              </a:rPr>
              <a:t>Who is who in Bayes’ rule</a:t>
            </a:r>
          </a:p>
        </p:txBody>
      </p:sp>
      <p:graphicFrame>
        <p:nvGraphicFramePr>
          <p:cNvPr id="3074" name="Object 9">
            <a:extLst>
              <a:ext uri="{FF2B5EF4-FFF2-40B4-BE49-F238E27FC236}">
                <a16:creationId xmlns:a16="http://schemas.microsoft.com/office/drawing/2014/main" id="{D0DFDC61-9E7C-3249-B170-63082D20C9C1}"/>
              </a:ext>
            </a:extLst>
          </p:cNvPr>
          <p:cNvGraphicFramePr>
            <a:graphicFrameLocks noChangeAspect="1"/>
          </p:cNvGraphicFramePr>
          <p:nvPr/>
        </p:nvGraphicFramePr>
        <p:xfrm>
          <a:off x="7010401" y="1447800"/>
          <a:ext cx="2593975" cy="2667000"/>
        </p:xfrm>
        <a:graphic>
          <a:graphicData uri="http://schemas.openxmlformats.org/presentationml/2006/ole">
            <mc:AlternateContent xmlns:mc="http://schemas.openxmlformats.org/markup-compatibility/2006">
              <mc:Choice xmlns:v="urn:schemas-microsoft-com:vml" Requires="v">
                <p:oleObj spid="_x0000_s4102" name="Equation" r:id="rId8" imgW="39789100" imgH="40957500" progId="Equation.3">
                  <p:embed/>
                </p:oleObj>
              </mc:Choice>
              <mc:Fallback>
                <p:oleObj name="Equation" r:id="rId8" imgW="39789100" imgH="40957500" progId="Equation.3">
                  <p:embed/>
                  <p:pic>
                    <p:nvPicPr>
                      <p:cNvPr id="3074" name="Object 9">
                        <a:extLst>
                          <a:ext uri="{FF2B5EF4-FFF2-40B4-BE49-F238E27FC236}">
                            <a16:creationId xmlns:a16="http://schemas.microsoft.com/office/drawing/2014/main" id="{D0DFDC61-9E7C-3249-B170-63082D20C9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10401" y="1447800"/>
                        <a:ext cx="2593975" cy="2667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141254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Slide Number Placeholder 4">
            <a:extLst>
              <a:ext uri="{FF2B5EF4-FFF2-40B4-BE49-F238E27FC236}">
                <a16:creationId xmlns:a16="http://schemas.microsoft.com/office/drawing/2014/main" id="{470E55A0-EB3B-7043-95C2-F6512A3917B0}"/>
              </a:ext>
            </a:extLst>
          </p:cNvPr>
          <p:cNvSpPr>
            <a:spLocks noGrp="1"/>
          </p:cNvSpPr>
          <p:nvPr>
            <p:ph type="sldNum" sz="quarter" idx="12"/>
          </p:nvPr>
        </p:nvSpPr>
        <p:spPr>
          <a:xfrm>
            <a:off x="6854825" y="6400801"/>
            <a:ext cx="3733800" cy="284163"/>
          </a:xfrm>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fld id="{BE39D17E-3D86-3E47-827E-79ED7BDE243F}" type="slidenum">
              <a:rPr lang="en-US" altLang="en-US">
                <a:latin typeface="Garamond" panose="02020404030301010803" pitchFamily="18" charset="0"/>
              </a:rPr>
              <a:pPr algn="r" eaLnBrk="1" hangingPunct="1"/>
              <a:t>30</a:t>
            </a:fld>
            <a:endParaRPr lang="en-US" altLang="en-US">
              <a:latin typeface="Garamond" panose="02020404030301010803" pitchFamily="18" charset="0"/>
            </a:endParaRPr>
          </a:p>
        </p:txBody>
      </p:sp>
      <p:sp>
        <p:nvSpPr>
          <p:cNvPr id="87043" name="Rectangle 2">
            <a:extLst>
              <a:ext uri="{FF2B5EF4-FFF2-40B4-BE49-F238E27FC236}">
                <a16:creationId xmlns:a16="http://schemas.microsoft.com/office/drawing/2014/main" id="{D00EA391-747B-A644-9A32-906CE5C3A24F}"/>
              </a:ext>
            </a:extLst>
          </p:cNvPr>
          <p:cNvSpPr>
            <a:spLocks noGrp="1" noChangeArrowheads="1"/>
          </p:cNvSpPr>
          <p:nvPr>
            <p:ph type="title"/>
          </p:nvPr>
        </p:nvSpPr>
        <p:spPr>
          <a:xfrm>
            <a:off x="1919289" y="225425"/>
            <a:ext cx="8212137" cy="871538"/>
          </a:xfrm>
        </p:spPr>
        <p:txBody>
          <a:bodyPr/>
          <a:lstStyle/>
          <a:p>
            <a:pPr eaLnBrk="1" hangingPunct="1"/>
            <a:r>
              <a:rPr lang="en-US" altLang="en-US">
                <a:ea typeface="微软雅黑" panose="020B0503020204020204" pitchFamily="34" charset="-122"/>
              </a:rPr>
              <a:t>The loan data (reproduced)</a:t>
            </a:r>
          </a:p>
        </p:txBody>
      </p:sp>
      <p:sp>
        <p:nvSpPr>
          <p:cNvPr id="87044" name="Text Box 4">
            <a:extLst>
              <a:ext uri="{FF2B5EF4-FFF2-40B4-BE49-F238E27FC236}">
                <a16:creationId xmlns:a16="http://schemas.microsoft.com/office/drawing/2014/main" id="{034508C9-0ED9-1E48-8603-FDA581C03A0B}"/>
              </a:ext>
            </a:extLst>
          </p:cNvPr>
          <p:cNvSpPr txBox="1">
            <a:spLocks noChangeArrowheads="1"/>
          </p:cNvSpPr>
          <p:nvPr/>
        </p:nvSpPr>
        <p:spPr bwMode="auto">
          <a:xfrm>
            <a:off x="8328026" y="944563"/>
            <a:ext cx="18716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chemeClr val="accent1"/>
              </a:buClr>
              <a:buSzPct val="65000"/>
              <a:buFont typeface="Wingdings" pitchFamily="2" charset="2"/>
              <a:buNone/>
            </a:pPr>
            <a:r>
              <a:rPr lang="en-US" altLang="en-US">
                <a:latin typeface="Arial" panose="020B0604020202020204" pitchFamily="34" charset="0"/>
              </a:rPr>
              <a:t>Approved or not</a:t>
            </a:r>
          </a:p>
        </p:txBody>
      </p:sp>
      <p:pic>
        <p:nvPicPr>
          <p:cNvPr id="87045" name="Picture 5">
            <a:extLst>
              <a:ext uri="{FF2B5EF4-FFF2-40B4-BE49-F238E27FC236}">
                <a16:creationId xmlns:a16="http://schemas.microsoft.com/office/drawing/2014/main" id="{4FF2E361-EE15-EA42-A66D-561B44B16825}"/>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11338" y="1338263"/>
            <a:ext cx="8229600" cy="4754562"/>
          </a:xfrm>
        </p:spPr>
      </p:pic>
    </p:spTree>
    <p:extLst>
      <p:ext uri="{BB962C8B-B14F-4D97-AF65-F5344CB8AC3E}">
        <p14:creationId xmlns:p14="http://schemas.microsoft.com/office/powerpoint/2010/main" val="1459346793"/>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Slide Number Placeholder 4">
            <a:extLst>
              <a:ext uri="{FF2B5EF4-FFF2-40B4-BE49-F238E27FC236}">
                <a16:creationId xmlns:a16="http://schemas.microsoft.com/office/drawing/2014/main" id="{EFF52365-2BC2-5B44-9FB9-1D942777B7A4}"/>
              </a:ext>
            </a:extLst>
          </p:cNvPr>
          <p:cNvSpPr>
            <a:spLocks noGrp="1"/>
          </p:cNvSpPr>
          <p:nvPr>
            <p:ph type="sldNum" sz="quarter" idx="12"/>
          </p:nvPr>
        </p:nvSpPr>
        <p:spPr>
          <a:xfrm>
            <a:off x="6854825" y="6400801"/>
            <a:ext cx="3733800" cy="284163"/>
          </a:xfrm>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fld id="{FA83AC01-33D6-DF4E-AA7F-905DEDF5FBBB}" type="slidenum">
              <a:rPr lang="en-US" altLang="en-US">
                <a:latin typeface="Garamond" panose="02020404030301010803" pitchFamily="18" charset="0"/>
              </a:rPr>
              <a:pPr algn="r" eaLnBrk="1" hangingPunct="1"/>
              <a:t>31</a:t>
            </a:fld>
            <a:endParaRPr lang="en-US" altLang="en-US">
              <a:latin typeface="Garamond" panose="02020404030301010803" pitchFamily="18" charset="0"/>
            </a:endParaRPr>
          </a:p>
        </p:txBody>
      </p:sp>
      <p:sp>
        <p:nvSpPr>
          <p:cNvPr id="88067" name="Rectangle 2">
            <a:extLst>
              <a:ext uri="{FF2B5EF4-FFF2-40B4-BE49-F238E27FC236}">
                <a16:creationId xmlns:a16="http://schemas.microsoft.com/office/drawing/2014/main" id="{944501DE-4D6A-F44E-BA34-4FC8279B68A2}"/>
              </a:ext>
            </a:extLst>
          </p:cNvPr>
          <p:cNvSpPr>
            <a:spLocks noGrp="1" noChangeArrowheads="1"/>
          </p:cNvSpPr>
          <p:nvPr>
            <p:ph type="title"/>
          </p:nvPr>
        </p:nvSpPr>
        <p:spPr/>
        <p:txBody>
          <a:bodyPr/>
          <a:lstStyle/>
          <a:p>
            <a:pPr eaLnBrk="1" hangingPunct="1"/>
            <a:r>
              <a:rPr lang="en-US" altLang="en-US">
                <a:ea typeface="微软雅黑" panose="020B0503020204020204" pitchFamily="34" charset="-122"/>
              </a:rPr>
              <a:t>A decision tree from the loan data</a:t>
            </a:r>
          </a:p>
        </p:txBody>
      </p:sp>
      <p:sp>
        <p:nvSpPr>
          <p:cNvPr id="88068" name="Text Box 4">
            <a:extLst>
              <a:ext uri="{FF2B5EF4-FFF2-40B4-BE49-F238E27FC236}">
                <a16:creationId xmlns:a16="http://schemas.microsoft.com/office/drawing/2014/main" id="{C9C45004-045E-3D46-9C9B-909BF2E4F368}"/>
              </a:ext>
            </a:extLst>
          </p:cNvPr>
          <p:cNvSpPr txBox="1">
            <a:spLocks noChangeArrowheads="1"/>
          </p:cNvSpPr>
          <p:nvPr/>
        </p:nvSpPr>
        <p:spPr bwMode="auto">
          <a:xfrm>
            <a:off x="1882775" y="1233489"/>
            <a:ext cx="80279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chemeClr val="accent1"/>
              </a:buClr>
              <a:buSzPct val="65000"/>
              <a:buFont typeface="Wingdings" pitchFamily="2" charset="2"/>
              <a:buChar char="n"/>
            </a:pPr>
            <a:r>
              <a:rPr lang="en-US" altLang="en-US" sz="3000">
                <a:solidFill>
                  <a:srgbClr val="3333CC"/>
                </a:solidFill>
                <a:latin typeface="Arial" panose="020B0604020202020204" pitchFamily="34" charset="0"/>
              </a:rPr>
              <a:t>Decision nodes </a:t>
            </a:r>
            <a:r>
              <a:rPr lang="en-US" altLang="en-US" sz="3000">
                <a:latin typeface="Arial" panose="020B0604020202020204" pitchFamily="34" charset="0"/>
              </a:rPr>
              <a:t>and</a:t>
            </a:r>
            <a:r>
              <a:rPr lang="en-US" altLang="en-US" sz="3000">
                <a:solidFill>
                  <a:srgbClr val="3333CC"/>
                </a:solidFill>
                <a:latin typeface="Arial" panose="020B0604020202020204" pitchFamily="34" charset="0"/>
              </a:rPr>
              <a:t> leaf nodes (classes)</a:t>
            </a:r>
          </a:p>
        </p:txBody>
      </p:sp>
      <p:pic>
        <p:nvPicPr>
          <p:cNvPr id="88069" name="Picture 5">
            <a:extLst>
              <a:ext uri="{FF2B5EF4-FFF2-40B4-BE49-F238E27FC236}">
                <a16:creationId xmlns:a16="http://schemas.microsoft.com/office/drawing/2014/main" id="{38804CD8-96CC-4345-8DCC-0C3604232699}"/>
              </a:ext>
            </a:extLst>
          </p:cNvPr>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955800" y="2097089"/>
            <a:ext cx="8229600" cy="3709987"/>
          </a:xfrm>
        </p:spPr>
      </p:pic>
    </p:spTree>
    <p:extLst>
      <p:ext uri="{BB962C8B-B14F-4D97-AF65-F5344CB8AC3E}">
        <p14:creationId xmlns:p14="http://schemas.microsoft.com/office/powerpoint/2010/main" val="478555914"/>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Slide Number Placeholder 4">
            <a:extLst>
              <a:ext uri="{FF2B5EF4-FFF2-40B4-BE49-F238E27FC236}">
                <a16:creationId xmlns:a16="http://schemas.microsoft.com/office/drawing/2014/main" id="{FE477BA9-C6C6-2241-85F0-139FBB81997D}"/>
              </a:ext>
            </a:extLst>
          </p:cNvPr>
          <p:cNvSpPr>
            <a:spLocks noGrp="1"/>
          </p:cNvSpPr>
          <p:nvPr>
            <p:ph type="sldNum" sz="quarter" idx="12"/>
          </p:nvPr>
        </p:nvSpPr>
        <p:spPr>
          <a:xfrm>
            <a:off x="6854825" y="6400801"/>
            <a:ext cx="3733800" cy="284163"/>
          </a:xfrm>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fld id="{F7927CCD-FF13-3F40-9BC8-B95B1FD930DC}" type="slidenum">
              <a:rPr lang="en-US" altLang="en-US">
                <a:latin typeface="Garamond" panose="02020404030301010803" pitchFamily="18" charset="0"/>
              </a:rPr>
              <a:pPr algn="r" eaLnBrk="1" hangingPunct="1"/>
              <a:t>32</a:t>
            </a:fld>
            <a:endParaRPr lang="en-US" altLang="en-US">
              <a:latin typeface="Garamond" panose="02020404030301010803" pitchFamily="18" charset="0"/>
            </a:endParaRPr>
          </a:p>
        </p:txBody>
      </p:sp>
      <p:pic>
        <p:nvPicPr>
          <p:cNvPr id="89091" name="Picture 11">
            <a:extLst>
              <a:ext uri="{FF2B5EF4-FFF2-40B4-BE49-F238E27FC236}">
                <a16:creationId xmlns:a16="http://schemas.microsoft.com/office/drawing/2014/main" id="{8CA54BAE-E88D-D644-9770-8ACEA65C4D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238" y="2673350"/>
            <a:ext cx="8229600" cy="349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2" name="Rectangle 2">
            <a:extLst>
              <a:ext uri="{FF2B5EF4-FFF2-40B4-BE49-F238E27FC236}">
                <a16:creationId xmlns:a16="http://schemas.microsoft.com/office/drawing/2014/main" id="{5121025D-F545-5F48-87A7-80D60BF03BF2}"/>
              </a:ext>
            </a:extLst>
          </p:cNvPr>
          <p:cNvSpPr>
            <a:spLocks noGrp="1" noChangeArrowheads="1"/>
          </p:cNvSpPr>
          <p:nvPr>
            <p:ph type="title"/>
          </p:nvPr>
        </p:nvSpPr>
        <p:spPr/>
        <p:txBody>
          <a:bodyPr/>
          <a:lstStyle/>
          <a:p>
            <a:pPr eaLnBrk="1" hangingPunct="1"/>
            <a:r>
              <a:rPr lang="en-US" altLang="en-US">
                <a:ea typeface="微软雅黑" panose="020B0503020204020204" pitchFamily="34" charset="-122"/>
              </a:rPr>
              <a:t>Use the decision tree</a:t>
            </a:r>
          </a:p>
        </p:txBody>
      </p:sp>
      <p:pic>
        <p:nvPicPr>
          <p:cNvPr id="89093" name="Picture 5">
            <a:extLst>
              <a:ext uri="{FF2B5EF4-FFF2-40B4-BE49-F238E27FC236}">
                <a16:creationId xmlns:a16="http://schemas.microsoft.com/office/drawing/2014/main" id="{FAB7DF90-E639-5E4E-A64C-FA72651219D2}"/>
              </a:ext>
            </a:extLst>
          </p:cNvPr>
          <p:cNvPicPr>
            <a:picLocks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027239" y="1414464"/>
            <a:ext cx="8027987" cy="935037"/>
          </a:xfrm>
          <a:noFill/>
        </p:spPr>
      </p:pic>
      <p:sp>
        <p:nvSpPr>
          <p:cNvPr id="89094" name="Line 7">
            <a:extLst>
              <a:ext uri="{FF2B5EF4-FFF2-40B4-BE49-F238E27FC236}">
                <a16:creationId xmlns:a16="http://schemas.microsoft.com/office/drawing/2014/main" id="{DC8D900A-5F62-8341-AE3A-BA0EE11AF02B}"/>
              </a:ext>
            </a:extLst>
          </p:cNvPr>
          <p:cNvSpPr>
            <a:spLocks noChangeShapeType="1"/>
          </p:cNvSpPr>
          <p:nvPr/>
        </p:nvSpPr>
        <p:spPr bwMode="auto">
          <a:xfrm flipH="1">
            <a:off x="3432176" y="3249613"/>
            <a:ext cx="1476375" cy="576262"/>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9095" name="Line 9">
            <a:extLst>
              <a:ext uri="{FF2B5EF4-FFF2-40B4-BE49-F238E27FC236}">
                <a16:creationId xmlns:a16="http://schemas.microsoft.com/office/drawing/2014/main" id="{E8C87D4C-8112-3B40-A21A-B953B98B3D71}"/>
              </a:ext>
            </a:extLst>
          </p:cNvPr>
          <p:cNvSpPr>
            <a:spLocks noChangeShapeType="1"/>
          </p:cNvSpPr>
          <p:nvPr/>
        </p:nvSpPr>
        <p:spPr bwMode="auto">
          <a:xfrm>
            <a:off x="3503614" y="4545013"/>
            <a:ext cx="612775" cy="75565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9096" name="Text Box 10">
            <a:extLst>
              <a:ext uri="{FF2B5EF4-FFF2-40B4-BE49-F238E27FC236}">
                <a16:creationId xmlns:a16="http://schemas.microsoft.com/office/drawing/2014/main" id="{FE54CD04-C439-3A45-9DBA-E5D12D4F810E}"/>
              </a:ext>
            </a:extLst>
          </p:cNvPr>
          <p:cNvSpPr txBox="1">
            <a:spLocks noChangeArrowheads="1"/>
          </p:cNvSpPr>
          <p:nvPr/>
        </p:nvSpPr>
        <p:spPr bwMode="auto">
          <a:xfrm>
            <a:off x="9048750" y="2097089"/>
            <a:ext cx="11890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chemeClr val="accent1"/>
              </a:buClr>
              <a:buSzPct val="65000"/>
              <a:buFont typeface="Wingdings" pitchFamily="2" charset="2"/>
              <a:buNone/>
            </a:pPr>
            <a:r>
              <a:rPr lang="en-US" altLang="en-US" sz="3000">
                <a:solidFill>
                  <a:srgbClr val="FF0000"/>
                </a:solidFill>
                <a:latin typeface="Arial" panose="020B0604020202020204" pitchFamily="34" charset="0"/>
              </a:rPr>
              <a:t>No</a:t>
            </a:r>
          </a:p>
        </p:txBody>
      </p:sp>
    </p:spTree>
    <p:extLst>
      <p:ext uri="{BB962C8B-B14F-4D97-AF65-F5344CB8AC3E}">
        <p14:creationId xmlns:p14="http://schemas.microsoft.com/office/powerpoint/2010/main" val="4225583707"/>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Slide Number Placeholder 4">
            <a:extLst>
              <a:ext uri="{FF2B5EF4-FFF2-40B4-BE49-F238E27FC236}">
                <a16:creationId xmlns:a16="http://schemas.microsoft.com/office/drawing/2014/main" id="{38802F57-12A3-B34C-BA65-6F6D2C4F4869}"/>
              </a:ext>
            </a:extLst>
          </p:cNvPr>
          <p:cNvSpPr>
            <a:spLocks noGrp="1"/>
          </p:cNvSpPr>
          <p:nvPr>
            <p:ph type="sldNum" sz="quarter" idx="12"/>
          </p:nvPr>
        </p:nvSpPr>
        <p:spPr>
          <a:xfrm>
            <a:off x="6854825" y="6400801"/>
            <a:ext cx="3733800" cy="284163"/>
          </a:xfrm>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fld id="{CF65DD70-C3C6-F74B-8EBC-1F62EE426383}" type="slidenum">
              <a:rPr lang="en-US" altLang="en-US">
                <a:latin typeface="Garamond" panose="02020404030301010803" pitchFamily="18" charset="0"/>
              </a:rPr>
              <a:pPr algn="r" eaLnBrk="1" hangingPunct="1"/>
              <a:t>33</a:t>
            </a:fld>
            <a:endParaRPr lang="en-US" altLang="en-US">
              <a:latin typeface="Garamond" panose="02020404030301010803" pitchFamily="18" charset="0"/>
            </a:endParaRPr>
          </a:p>
        </p:txBody>
      </p:sp>
      <p:sp>
        <p:nvSpPr>
          <p:cNvPr id="90115" name="Rectangle 2">
            <a:extLst>
              <a:ext uri="{FF2B5EF4-FFF2-40B4-BE49-F238E27FC236}">
                <a16:creationId xmlns:a16="http://schemas.microsoft.com/office/drawing/2014/main" id="{217EA9F6-64F9-F240-85FF-D09822F0817F}"/>
              </a:ext>
            </a:extLst>
          </p:cNvPr>
          <p:cNvSpPr>
            <a:spLocks noGrp="1" noChangeArrowheads="1"/>
          </p:cNvSpPr>
          <p:nvPr>
            <p:ph type="title"/>
          </p:nvPr>
        </p:nvSpPr>
        <p:spPr/>
        <p:txBody>
          <a:bodyPr/>
          <a:lstStyle/>
          <a:p>
            <a:pPr eaLnBrk="1" hangingPunct="1"/>
            <a:r>
              <a:rPr lang="en-US" altLang="en-US">
                <a:ea typeface="微软雅黑" panose="020B0503020204020204" pitchFamily="34" charset="-122"/>
              </a:rPr>
              <a:t>Is the decision tree unique?</a:t>
            </a:r>
          </a:p>
        </p:txBody>
      </p:sp>
      <p:pic>
        <p:nvPicPr>
          <p:cNvPr id="90116" name="Picture 3">
            <a:extLst>
              <a:ext uri="{FF2B5EF4-FFF2-40B4-BE49-F238E27FC236}">
                <a16:creationId xmlns:a16="http://schemas.microsoft.com/office/drawing/2014/main" id="{5B92014E-A167-CB41-8E76-0B6F795E1E60}"/>
              </a:ext>
            </a:extLst>
          </p:cNvPr>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240464" y="2633664"/>
            <a:ext cx="4103687" cy="3495675"/>
          </a:xfrm>
        </p:spPr>
      </p:pic>
      <p:sp>
        <p:nvSpPr>
          <p:cNvPr id="90117" name="Text Box 4">
            <a:extLst>
              <a:ext uri="{FF2B5EF4-FFF2-40B4-BE49-F238E27FC236}">
                <a16:creationId xmlns:a16="http://schemas.microsoft.com/office/drawing/2014/main" id="{752C7C30-27C8-154E-ACE5-9728B0031F99}"/>
              </a:ext>
            </a:extLst>
          </p:cNvPr>
          <p:cNvSpPr txBox="1">
            <a:spLocks noChangeArrowheads="1"/>
          </p:cNvSpPr>
          <p:nvPr/>
        </p:nvSpPr>
        <p:spPr bwMode="auto">
          <a:xfrm>
            <a:off x="1811339" y="1196975"/>
            <a:ext cx="770413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chemeClr val="accent1"/>
              </a:buClr>
              <a:buSzPct val="65000"/>
              <a:buFont typeface="Wingdings" pitchFamily="2" charset="2"/>
              <a:buChar char="n"/>
            </a:pPr>
            <a:r>
              <a:rPr lang="en-US" altLang="en-US" sz="3000">
                <a:solidFill>
                  <a:srgbClr val="FF0000"/>
                </a:solidFill>
                <a:latin typeface="Arial" panose="020B0604020202020204" pitchFamily="34" charset="0"/>
              </a:rPr>
              <a:t>No</a:t>
            </a:r>
            <a:r>
              <a:rPr lang="en-US" altLang="en-US" sz="3000">
                <a:latin typeface="Arial" panose="020B0604020202020204" pitchFamily="34" charset="0"/>
              </a:rPr>
              <a:t>. Here is a simpler tree. </a:t>
            </a:r>
          </a:p>
          <a:p>
            <a:pPr eaLnBrk="1" hangingPunct="1">
              <a:buClr>
                <a:schemeClr val="accent1"/>
              </a:buClr>
              <a:buSzPct val="65000"/>
              <a:buFont typeface="Wingdings" pitchFamily="2" charset="2"/>
              <a:buChar char="n"/>
            </a:pPr>
            <a:r>
              <a:rPr lang="en-US" altLang="en-US" sz="3000">
                <a:latin typeface="Arial" panose="020B0604020202020204" pitchFamily="34" charset="0"/>
              </a:rPr>
              <a:t>We want</a:t>
            </a:r>
            <a:r>
              <a:rPr lang="en-US" altLang="en-US" sz="3000">
                <a:solidFill>
                  <a:srgbClr val="3333CC"/>
                </a:solidFill>
                <a:latin typeface="Arial" panose="020B0604020202020204" pitchFamily="34" charset="0"/>
              </a:rPr>
              <a:t> smaller tree </a:t>
            </a:r>
            <a:r>
              <a:rPr lang="en-US" altLang="en-US" sz="3000">
                <a:latin typeface="Arial" panose="020B0604020202020204" pitchFamily="34" charset="0"/>
              </a:rPr>
              <a:t>and</a:t>
            </a:r>
            <a:r>
              <a:rPr lang="en-US" altLang="en-US" sz="3000">
                <a:solidFill>
                  <a:srgbClr val="3333CC"/>
                </a:solidFill>
                <a:latin typeface="Arial" panose="020B0604020202020204" pitchFamily="34" charset="0"/>
              </a:rPr>
              <a:t> accurate tree</a:t>
            </a:r>
            <a:r>
              <a:rPr lang="en-US" altLang="en-US" sz="3000">
                <a:latin typeface="Arial" panose="020B0604020202020204" pitchFamily="34" charset="0"/>
              </a:rPr>
              <a:t>.</a:t>
            </a:r>
          </a:p>
          <a:p>
            <a:pPr lvl="1" eaLnBrk="1" hangingPunct="1">
              <a:buClr>
                <a:schemeClr val="accent1"/>
              </a:buClr>
              <a:buSzPct val="65000"/>
              <a:buFont typeface="Wingdings" pitchFamily="2" charset="2"/>
              <a:buChar char="n"/>
            </a:pPr>
            <a:r>
              <a:rPr lang="en-US" altLang="en-US" sz="2000">
                <a:latin typeface="Arial" panose="020B0604020202020204" pitchFamily="34" charset="0"/>
              </a:rPr>
              <a:t>  </a:t>
            </a:r>
            <a:r>
              <a:rPr lang="en-US" altLang="en-US" sz="2400">
                <a:latin typeface="Arial" panose="020B0604020202020204" pitchFamily="34" charset="0"/>
              </a:rPr>
              <a:t>Easy to understand and perform better.</a:t>
            </a:r>
            <a:r>
              <a:rPr lang="en-US" altLang="en-US" sz="2000">
                <a:latin typeface="Arial" panose="020B0604020202020204" pitchFamily="34" charset="0"/>
              </a:rPr>
              <a:t> </a:t>
            </a:r>
          </a:p>
        </p:txBody>
      </p:sp>
      <p:sp>
        <p:nvSpPr>
          <p:cNvPr id="90118" name="Text Box 5">
            <a:extLst>
              <a:ext uri="{FF2B5EF4-FFF2-40B4-BE49-F238E27FC236}">
                <a16:creationId xmlns:a16="http://schemas.microsoft.com/office/drawing/2014/main" id="{7B848E50-93BC-C24F-B586-F7FAA487338F}"/>
              </a:ext>
            </a:extLst>
          </p:cNvPr>
          <p:cNvSpPr txBox="1">
            <a:spLocks noChangeArrowheads="1"/>
          </p:cNvSpPr>
          <p:nvPr/>
        </p:nvSpPr>
        <p:spPr bwMode="auto">
          <a:xfrm>
            <a:off x="1811338" y="3321051"/>
            <a:ext cx="4572000"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chemeClr val="accent1"/>
              </a:buClr>
              <a:buSzPct val="65000"/>
              <a:buFont typeface="Wingdings" pitchFamily="2" charset="2"/>
              <a:buChar char="n"/>
            </a:pPr>
            <a:r>
              <a:rPr lang="en-US" altLang="en-US" sz="3000">
                <a:latin typeface="Arial" panose="020B0604020202020204" pitchFamily="34" charset="0"/>
              </a:rPr>
              <a:t>Finding the best tree is NP-hard.</a:t>
            </a:r>
          </a:p>
          <a:p>
            <a:pPr eaLnBrk="1" hangingPunct="1">
              <a:spcBef>
                <a:spcPct val="50000"/>
              </a:spcBef>
              <a:buClr>
                <a:schemeClr val="accent1"/>
              </a:buClr>
              <a:buSzPct val="65000"/>
              <a:buFont typeface="Wingdings" pitchFamily="2" charset="2"/>
              <a:buChar char="n"/>
            </a:pPr>
            <a:r>
              <a:rPr lang="en-US" altLang="en-US" sz="3000">
                <a:latin typeface="Arial" panose="020B0604020202020204" pitchFamily="34" charset="0"/>
              </a:rPr>
              <a:t>All current tree building algorithms are heuristic algorithms</a:t>
            </a:r>
          </a:p>
        </p:txBody>
      </p:sp>
    </p:spTree>
    <p:extLst>
      <p:ext uri="{BB962C8B-B14F-4D97-AF65-F5344CB8AC3E}">
        <p14:creationId xmlns:p14="http://schemas.microsoft.com/office/powerpoint/2010/main" val="190465553"/>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lide Number Placeholder 4">
            <a:extLst>
              <a:ext uri="{FF2B5EF4-FFF2-40B4-BE49-F238E27FC236}">
                <a16:creationId xmlns:a16="http://schemas.microsoft.com/office/drawing/2014/main" id="{9B17DA43-7CE8-AC41-908F-D5711D9AC7DD}"/>
              </a:ext>
            </a:extLst>
          </p:cNvPr>
          <p:cNvSpPr>
            <a:spLocks noGrp="1"/>
          </p:cNvSpPr>
          <p:nvPr>
            <p:ph type="sldNum" sz="quarter" idx="12"/>
          </p:nvPr>
        </p:nvSpPr>
        <p:spPr>
          <a:xfrm>
            <a:off x="6854825" y="6400801"/>
            <a:ext cx="3733800" cy="284163"/>
          </a:xfrm>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fld id="{756C289D-7DBD-A14E-9191-4D7D6D87302B}" type="slidenum">
              <a:rPr lang="en-US" altLang="en-US">
                <a:latin typeface="Garamond" panose="02020404030301010803" pitchFamily="18" charset="0"/>
              </a:rPr>
              <a:pPr algn="r" eaLnBrk="1" hangingPunct="1"/>
              <a:t>34</a:t>
            </a:fld>
            <a:endParaRPr lang="en-US" altLang="en-US">
              <a:latin typeface="Garamond" panose="02020404030301010803" pitchFamily="18" charset="0"/>
            </a:endParaRPr>
          </a:p>
        </p:txBody>
      </p:sp>
      <p:sp>
        <p:nvSpPr>
          <p:cNvPr id="91139" name="Rectangle 2">
            <a:extLst>
              <a:ext uri="{FF2B5EF4-FFF2-40B4-BE49-F238E27FC236}">
                <a16:creationId xmlns:a16="http://schemas.microsoft.com/office/drawing/2014/main" id="{E5FCBF74-90E2-1249-A10E-AA39CF23A110}"/>
              </a:ext>
            </a:extLst>
          </p:cNvPr>
          <p:cNvSpPr>
            <a:spLocks noGrp="1" noChangeArrowheads="1"/>
          </p:cNvSpPr>
          <p:nvPr>
            <p:ph type="title"/>
          </p:nvPr>
        </p:nvSpPr>
        <p:spPr>
          <a:xfrm>
            <a:off x="1981200" y="274638"/>
            <a:ext cx="8229600" cy="958850"/>
          </a:xfrm>
        </p:spPr>
        <p:txBody>
          <a:bodyPr>
            <a:normAutofit fontScale="90000"/>
          </a:bodyPr>
          <a:lstStyle/>
          <a:p>
            <a:pPr eaLnBrk="1" hangingPunct="1"/>
            <a:r>
              <a:rPr lang="en-US" altLang="en-US">
                <a:ea typeface="微软雅黑" panose="020B0503020204020204" pitchFamily="34" charset="-122"/>
              </a:rPr>
              <a:t>From a decision tree to a set of rules</a:t>
            </a:r>
          </a:p>
        </p:txBody>
      </p:sp>
      <p:pic>
        <p:nvPicPr>
          <p:cNvPr id="91140" name="Picture 4">
            <a:extLst>
              <a:ext uri="{FF2B5EF4-FFF2-40B4-BE49-F238E27FC236}">
                <a16:creationId xmlns:a16="http://schemas.microsoft.com/office/drawing/2014/main" id="{A206E1A8-7453-A641-9F21-72E67FE36C1D}"/>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71676" y="5084764"/>
            <a:ext cx="8101013" cy="1152525"/>
          </a:xfrm>
          <a:noFill/>
        </p:spPr>
      </p:pic>
      <p:pic>
        <p:nvPicPr>
          <p:cNvPr id="91141" name="Picture 6">
            <a:extLst>
              <a:ext uri="{FF2B5EF4-FFF2-40B4-BE49-F238E27FC236}">
                <a16:creationId xmlns:a16="http://schemas.microsoft.com/office/drawing/2014/main" id="{7C627B84-1CA6-354C-AF7A-75C501B2B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9625" y="1484314"/>
            <a:ext cx="4103688"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2" name="Text Box 7">
            <a:extLst>
              <a:ext uri="{FF2B5EF4-FFF2-40B4-BE49-F238E27FC236}">
                <a16:creationId xmlns:a16="http://schemas.microsoft.com/office/drawing/2014/main" id="{71120D31-6F61-9F4C-930A-21A093E2278A}"/>
              </a:ext>
            </a:extLst>
          </p:cNvPr>
          <p:cNvSpPr txBox="1">
            <a:spLocks noChangeArrowheads="1"/>
          </p:cNvSpPr>
          <p:nvPr/>
        </p:nvSpPr>
        <p:spPr bwMode="auto">
          <a:xfrm>
            <a:off x="1955801" y="1341439"/>
            <a:ext cx="3959225"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chemeClr val="accent1"/>
              </a:buClr>
              <a:buSzPct val="65000"/>
              <a:buFont typeface="Wingdings" pitchFamily="2" charset="2"/>
              <a:buChar char="n"/>
            </a:pPr>
            <a:r>
              <a:rPr lang="en-US" altLang="en-US" sz="3000">
                <a:solidFill>
                  <a:srgbClr val="3333CC"/>
                </a:solidFill>
                <a:latin typeface="Arial" panose="020B0604020202020204" pitchFamily="34" charset="0"/>
              </a:rPr>
              <a:t>A decision tree can be converted to a set of rules</a:t>
            </a:r>
          </a:p>
          <a:p>
            <a:pPr eaLnBrk="1" hangingPunct="1">
              <a:spcBef>
                <a:spcPct val="50000"/>
              </a:spcBef>
              <a:buClr>
                <a:schemeClr val="accent1"/>
              </a:buClr>
              <a:buSzPct val="65000"/>
              <a:buFont typeface="Wingdings" pitchFamily="2" charset="2"/>
              <a:buChar char="n"/>
            </a:pPr>
            <a:r>
              <a:rPr lang="en-US" altLang="en-US" sz="3000">
                <a:latin typeface="Arial" panose="020B0604020202020204" pitchFamily="34" charset="0"/>
              </a:rPr>
              <a:t>Each path from the root to a leaf is a rule.</a:t>
            </a:r>
          </a:p>
        </p:txBody>
      </p:sp>
    </p:spTree>
    <p:extLst>
      <p:ext uri="{BB962C8B-B14F-4D97-AF65-F5344CB8AC3E}">
        <p14:creationId xmlns:p14="http://schemas.microsoft.com/office/powerpoint/2010/main" val="3022529346"/>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4">
            <a:extLst>
              <a:ext uri="{FF2B5EF4-FFF2-40B4-BE49-F238E27FC236}">
                <a16:creationId xmlns:a16="http://schemas.microsoft.com/office/drawing/2014/main" id="{E8CE2F90-2638-BB46-866E-E3D75C26ED62}"/>
              </a:ext>
            </a:extLst>
          </p:cNvPr>
          <p:cNvSpPr>
            <a:spLocks noGrp="1"/>
          </p:cNvSpPr>
          <p:nvPr>
            <p:ph type="sldNum" sz="quarter" idx="12"/>
          </p:nvPr>
        </p:nvSpPr>
        <p:spPr>
          <a:xfrm>
            <a:off x="6854825" y="6400801"/>
            <a:ext cx="3733800" cy="284163"/>
          </a:xfrm>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fld id="{5C74972C-11DA-A642-87EA-4A8EB9D8AA49}" type="slidenum">
              <a:rPr lang="en-US" altLang="en-US">
                <a:latin typeface="Garamond" panose="02020404030301010803" pitchFamily="18" charset="0"/>
              </a:rPr>
              <a:pPr algn="r" eaLnBrk="1" hangingPunct="1"/>
              <a:t>35</a:t>
            </a:fld>
            <a:endParaRPr lang="en-US" altLang="en-US">
              <a:latin typeface="Garamond" panose="02020404030301010803" pitchFamily="18" charset="0"/>
            </a:endParaRPr>
          </a:p>
        </p:txBody>
      </p:sp>
      <p:sp>
        <p:nvSpPr>
          <p:cNvPr id="92163" name="Rectangle 2">
            <a:extLst>
              <a:ext uri="{FF2B5EF4-FFF2-40B4-BE49-F238E27FC236}">
                <a16:creationId xmlns:a16="http://schemas.microsoft.com/office/drawing/2014/main" id="{27219D3A-93CC-354F-AD8D-BAF31923625B}"/>
              </a:ext>
            </a:extLst>
          </p:cNvPr>
          <p:cNvSpPr>
            <a:spLocks noGrp="1" noChangeArrowheads="1"/>
          </p:cNvSpPr>
          <p:nvPr>
            <p:ph type="title"/>
          </p:nvPr>
        </p:nvSpPr>
        <p:spPr>
          <a:xfrm>
            <a:off x="1811338" y="277814"/>
            <a:ext cx="8399462" cy="1139825"/>
          </a:xfrm>
        </p:spPr>
        <p:txBody>
          <a:bodyPr/>
          <a:lstStyle/>
          <a:p>
            <a:pPr eaLnBrk="1" hangingPunct="1"/>
            <a:r>
              <a:rPr lang="en-US" altLang="en-US">
                <a:ea typeface="微软雅黑" panose="020B0503020204020204" pitchFamily="34" charset="-122"/>
              </a:rPr>
              <a:t>Algorithm for decision tree learning</a:t>
            </a:r>
          </a:p>
        </p:txBody>
      </p:sp>
      <p:sp>
        <p:nvSpPr>
          <p:cNvPr id="92164" name="Rectangle 3">
            <a:extLst>
              <a:ext uri="{FF2B5EF4-FFF2-40B4-BE49-F238E27FC236}">
                <a16:creationId xmlns:a16="http://schemas.microsoft.com/office/drawing/2014/main" id="{56B478DA-0CD6-0F43-8BA6-2A3C864A54A8}"/>
              </a:ext>
            </a:extLst>
          </p:cNvPr>
          <p:cNvSpPr>
            <a:spLocks noGrp="1" noChangeArrowheads="1"/>
          </p:cNvSpPr>
          <p:nvPr>
            <p:ph type="body" idx="1"/>
          </p:nvPr>
        </p:nvSpPr>
        <p:spPr>
          <a:xfrm>
            <a:off x="1847850" y="1557339"/>
            <a:ext cx="8458200" cy="5076825"/>
          </a:xfrm>
          <a:solidFill>
            <a:schemeClr val="bg1"/>
          </a:solidFill>
        </p:spPr>
        <p:txBody>
          <a:bodyPr/>
          <a:lstStyle/>
          <a:p>
            <a:pPr eaLnBrk="1" hangingPunct="1">
              <a:lnSpc>
                <a:spcPct val="95000"/>
              </a:lnSpc>
            </a:pPr>
            <a:r>
              <a:rPr lang="en-US" altLang="en-US" sz="2400">
                <a:ea typeface="黑体" panose="02010609060101010101" pitchFamily="49" charset="-122"/>
              </a:rPr>
              <a:t>Basic algorithm (a greedy </a:t>
            </a:r>
            <a:r>
              <a:rPr lang="en-US" altLang="en-US" sz="2500" b="1">
                <a:solidFill>
                  <a:srgbClr val="FF0000"/>
                </a:solidFill>
                <a:latin typeface="Times New Roman" panose="02020603050405020304" pitchFamily="18" charset="0"/>
                <a:ea typeface="黑体" panose="02010609060101010101" pitchFamily="49" charset="-122"/>
              </a:rPr>
              <a:t>divide-and-conquer</a:t>
            </a:r>
            <a:r>
              <a:rPr lang="en-US" altLang="en-US" sz="2400">
                <a:ea typeface="黑体" panose="02010609060101010101" pitchFamily="49" charset="-122"/>
              </a:rPr>
              <a:t> algorithm)</a:t>
            </a:r>
          </a:p>
          <a:p>
            <a:pPr lvl="1" eaLnBrk="1" hangingPunct="1">
              <a:lnSpc>
                <a:spcPct val="95000"/>
              </a:lnSpc>
            </a:pPr>
            <a:r>
              <a:rPr lang="en-US" altLang="en-US" sz="2100">
                <a:ea typeface="黑体" panose="02010609060101010101" pitchFamily="49" charset="-122"/>
              </a:rPr>
              <a:t>Assume attributes are categorical now (continuous attributes can be handled too)</a:t>
            </a:r>
          </a:p>
          <a:p>
            <a:pPr lvl="1" eaLnBrk="1" hangingPunct="1">
              <a:lnSpc>
                <a:spcPct val="95000"/>
              </a:lnSpc>
            </a:pPr>
            <a:r>
              <a:rPr lang="en-US" altLang="en-US" sz="2100">
                <a:ea typeface="黑体" panose="02010609060101010101" pitchFamily="49" charset="-122"/>
              </a:rPr>
              <a:t>Tree is constructed in a </a:t>
            </a:r>
            <a:r>
              <a:rPr lang="en-US" altLang="en-US" sz="2100">
                <a:solidFill>
                  <a:srgbClr val="FF0000"/>
                </a:solidFill>
                <a:ea typeface="黑体" panose="02010609060101010101" pitchFamily="49" charset="-122"/>
              </a:rPr>
              <a:t>top-down recursive manner</a:t>
            </a:r>
          </a:p>
          <a:p>
            <a:pPr lvl="1" eaLnBrk="1" hangingPunct="1">
              <a:lnSpc>
                <a:spcPct val="95000"/>
              </a:lnSpc>
            </a:pPr>
            <a:r>
              <a:rPr lang="en-US" altLang="en-US" sz="2100">
                <a:ea typeface="黑体" panose="02010609060101010101" pitchFamily="49" charset="-122"/>
              </a:rPr>
              <a:t>At start, all the training examples are at the root</a:t>
            </a:r>
          </a:p>
          <a:p>
            <a:pPr lvl="1" eaLnBrk="1" hangingPunct="1">
              <a:lnSpc>
                <a:spcPct val="95000"/>
              </a:lnSpc>
            </a:pPr>
            <a:r>
              <a:rPr lang="en-US" altLang="en-US" sz="2100">
                <a:ea typeface="黑体" panose="02010609060101010101" pitchFamily="49" charset="-122"/>
              </a:rPr>
              <a:t>Examples are partitioned recursively based on selected attributes</a:t>
            </a:r>
          </a:p>
          <a:p>
            <a:pPr lvl="1" eaLnBrk="1" hangingPunct="1">
              <a:lnSpc>
                <a:spcPct val="95000"/>
              </a:lnSpc>
            </a:pPr>
            <a:r>
              <a:rPr lang="en-US" altLang="en-US" sz="2100">
                <a:ea typeface="黑体" panose="02010609060101010101" pitchFamily="49" charset="-122"/>
              </a:rPr>
              <a:t>Attributes are selected on the basis of an impurity function (e.g., </a:t>
            </a:r>
            <a:r>
              <a:rPr lang="en-US" altLang="en-US" sz="2100">
                <a:solidFill>
                  <a:srgbClr val="3333CC"/>
                </a:solidFill>
                <a:ea typeface="黑体" panose="02010609060101010101" pitchFamily="49" charset="-122"/>
              </a:rPr>
              <a:t>information gain</a:t>
            </a:r>
            <a:r>
              <a:rPr lang="en-US" altLang="en-US" sz="2100">
                <a:ea typeface="黑体" panose="02010609060101010101" pitchFamily="49" charset="-122"/>
              </a:rPr>
              <a:t>)</a:t>
            </a:r>
          </a:p>
          <a:p>
            <a:pPr eaLnBrk="1" hangingPunct="1">
              <a:lnSpc>
                <a:spcPct val="95000"/>
              </a:lnSpc>
            </a:pPr>
            <a:r>
              <a:rPr lang="en-US" altLang="en-US" sz="2400">
                <a:ea typeface="黑体" panose="02010609060101010101" pitchFamily="49" charset="-122"/>
              </a:rPr>
              <a:t>Conditions for stopping partitioning</a:t>
            </a:r>
          </a:p>
          <a:p>
            <a:pPr lvl="1" eaLnBrk="1" hangingPunct="1">
              <a:lnSpc>
                <a:spcPct val="95000"/>
              </a:lnSpc>
            </a:pPr>
            <a:r>
              <a:rPr lang="en-US" altLang="en-US" sz="2100">
                <a:ea typeface="黑体" panose="02010609060101010101" pitchFamily="49" charset="-122"/>
              </a:rPr>
              <a:t>All examples for a given node belong to the same class</a:t>
            </a:r>
          </a:p>
          <a:p>
            <a:pPr lvl="1" eaLnBrk="1" hangingPunct="1">
              <a:lnSpc>
                <a:spcPct val="95000"/>
              </a:lnSpc>
            </a:pPr>
            <a:r>
              <a:rPr lang="en-US" altLang="en-US" sz="2100">
                <a:ea typeface="黑体" panose="02010609060101010101" pitchFamily="49" charset="-122"/>
              </a:rPr>
              <a:t>There are no remaining attributes for further partitioning – majority class is the leaf</a:t>
            </a:r>
          </a:p>
          <a:p>
            <a:pPr lvl="1" eaLnBrk="1" hangingPunct="1">
              <a:lnSpc>
                <a:spcPct val="95000"/>
              </a:lnSpc>
            </a:pPr>
            <a:r>
              <a:rPr lang="en-US" altLang="en-US" sz="2100">
                <a:ea typeface="黑体" panose="02010609060101010101" pitchFamily="49" charset="-122"/>
              </a:rPr>
              <a:t>There are no examples left</a:t>
            </a:r>
          </a:p>
        </p:txBody>
      </p:sp>
    </p:spTree>
    <p:extLst>
      <p:ext uri="{BB962C8B-B14F-4D97-AF65-F5344CB8AC3E}">
        <p14:creationId xmlns:p14="http://schemas.microsoft.com/office/powerpoint/2010/main" val="4108856958"/>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4">
            <a:extLst>
              <a:ext uri="{FF2B5EF4-FFF2-40B4-BE49-F238E27FC236}">
                <a16:creationId xmlns:a16="http://schemas.microsoft.com/office/drawing/2014/main" id="{E8D883D8-8B9B-4048-91FE-31712BB62BB4}"/>
              </a:ext>
            </a:extLst>
          </p:cNvPr>
          <p:cNvSpPr>
            <a:spLocks noGrp="1"/>
          </p:cNvSpPr>
          <p:nvPr>
            <p:ph type="sldNum" sz="quarter" idx="12"/>
          </p:nvPr>
        </p:nvSpPr>
        <p:spPr>
          <a:xfrm>
            <a:off x="6854825" y="6400801"/>
            <a:ext cx="3733800" cy="284163"/>
          </a:xfrm>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fld id="{50679005-A87A-9F4C-9BB0-4402F0603ECC}" type="slidenum">
              <a:rPr lang="en-US" altLang="en-US">
                <a:latin typeface="Garamond" panose="02020404030301010803" pitchFamily="18" charset="0"/>
              </a:rPr>
              <a:pPr algn="r" eaLnBrk="1" hangingPunct="1"/>
              <a:t>36</a:t>
            </a:fld>
            <a:endParaRPr lang="en-US" altLang="en-US">
              <a:latin typeface="Garamond" panose="02020404030301010803" pitchFamily="18" charset="0"/>
            </a:endParaRPr>
          </a:p>
        </p:txBody>
      </p:sp>
      <p:sp>
        <p:nvSpPr>
          <p:cNvPr id="93187" name="Rectangle 2">
            <a:extLst>
              <a:ext uri="{FF2B5EF4-FFF2-40B4-BE49-F238E27FC236}">
                <a16:creationId xmlns:a16="http://schemas.microsoft.com/office/drawing/2014/main" id="{9D5C1913-5C08-FC4B-9776-5E85A48D040D}"/>
              </a:ext>
            </a:extLst>
          </p:cNvPr>
          <p:cNvSpPr>
            <a:spLocks noGrp="1" noChangeArrowheads="1"/>
          </p:cNvSpPr>
          <p:nvPr>
            <p:ph type="title"/>
          </p:nvPr>
        </p:nvSpPr>
        <p:spPr>
          <a:xfrm>
            <a:off x="1981200" y="115889"/>
            <a:ext cx="8229600" cy="1139825"/>
          </a:xfrm>
        </p:spPr>
        <p:txBody>
          <a:bodyPr/>
          <a:lstStyle/>
          <a:p>
            <a:pPr eaLnBrk="1" hangingPunct="1"/>
            <a:r>
              <a:rPr lang="en-US" altLang="en-US">
                <a:ea typeface="微软雅黑" panose="020B0503020204020204" pitchFamily="34" charset="-122"/>
              </a:rPr>
              <a:t>Decision tree learning algorithm</a:t>
            </a:r>
          </a:p>
        </p:txBody>
      </p:sp>
      <p:pic>
        <p:nvPicPr>
          <p:cNvPr id="93188" name="Picture 4">
            <a:extLst>
              <a:ext uri="{FF2B5EF4-FFF2-40B4-BE49-F238E27FC236}">
                <a16:creationId xmlns:a16="http://schemas.microsoft.com/office/drawing/2014/main" id="{034F530E-8C3B-104C-BE9D-7F632A95AFF1}"/>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711450" y="1196975"/>
            <a:ext cx="6732588" cy="5437188"/>
          </a:xfrm>
          <a:noFill/>
        </p:spPr>
      </p:pic>
    </p:spTree>
    <p:extLst>
      <p:ext uri="{BB962C8B-B14F-4D97-AF65-F5344CB8AC3E}">
        <p14:creationId xmlns:p14="http://schemas.microsoft.com/office/powerpoint/2010/main" val="3681858208"/>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4">
            <a:extLst>
              <a:ext uri="{FF2B5EF4-FFF2-40B4-BE49-F238E27FC236}">
                <a16:creationId xmlns:a16="http://schemas.microsoft.com/office/drawing/2014/main" id="{A295B75F-5BA1-994D-9462-271DE439D807}"/>
              </a:ext>
            </a:extLst>
          </p:cNvPr>
          <p:cNvSpPr>
            <a:spLocks noGrp="1"/>
          </p:cNvSpPr>
          <p:nvPr>
            <p:ph type="sldNum" sz="quarter" idx="12"/>
          </p:nvPr>
        </p:nvSpPr>
        <p:spPr>
          <a:xfrm>
            <a:off x="6854825" y="6400801"/>
            <a:ext cx="3733800" cy="284163"/>
          </a:xfrm>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fld id="{4FCC0B91-1B48-E741-AB30-CC22B289815D}" type="slidenum">
              <a:rPr lang="en-US" altLang="en-US">
                <a:latin typeface="Garamond" panose="02020404030301010803" pitchFamily="18" charset="0"/>
              </a:rPr>
              <a:pPr algn="r" eaLnBrk="1" hangingPunct="1"/>
              <a:t>37</a:t>
            </a:fld>
            <a:endParaRPr lang="en-US" altLang="en-US">
              <a:latin typeface="Garamond" panose="02020404030301010803" pitchFamily="18" charset="0"/>
            </a:endParaRPr>
          </a:p>
        </p:txBody>
      </p:sp>
      <p:sp>
        <p:nvSpPr>
          <p:cNvPr id="94211" name="Rectangle 2">
            <a:extLst>
              <a:ext uri="{FF2B5EF4-FFF2-40B4-BE49-F238E27FC236}">
                <a16:creationId xmlns:a16="http://schemas.microsoft.com/office/drawing/2014/main" id="{431C7D55-172E-4647-B56C-15815A5A4775}"/>
              </a:ext>
            </a:extLst>
          </p:cNvPr>
          <p:cNvSpPr>
            <a:spLocks noGrp="1" noChangeArrowheads="1"/>
          </p:cNvSpPr>
          <p:nvPr>
            <p:ph type="title"/>
          </p:nvPr>
        </p:nvSpPr>
        <p:spPr/>
        <p:txBody>
          <a:bodyPr/>
          <a:lstStyle/>
          <a:p>
            <a:pPr eaLnBrk="1" hangingPunct="1"/>
            <a:r>
              <a:rPr lang="en-GB" altLang="en-US">
                <a:ea typeface="微软雅黑" panose="020B0503020204020204" pitchFamily="34" charset="-122"/>
              </a:rPr>
              <a:t>Choose an attribute to partition data </a:t>
            </a:r>
          </a:p>
        </p:txBody>
      </p:sp>
      <p:sp>
        <p:nvSpPr>
          <p:cNvPr id="94212" name="Rectangle 3">
            <a:extLst>
              <a:ext uri="{FF2B5EF4-FFF2-40B4-BE49-F238E27FC236}">
                <a16:creationId xmlns:a16="http://schemas.microsoft.com/office/drawing/2014/main" id="{15A0DA6B-B619-F54D-9D25-F06AC197FA00}"/>
              </a:ext>
            </a:extLst>
          </p:cNvPr>
          <p:cNvSpPr>
            <a:spLocks noGrp="1" noChangeArrowheads="1"/>
          </p:cNvSpPr>
          <p:nvPr>
            <p:ph type="body" idx="1"/>
          </p:nvPr>
        </p:nvSpPr>
        <p:spPr>
          <a:xfrm>
            <a:off x="1919288" y="1449388"/>
            <a:ext cx="8418512" cy="4679950"/>
          </a:xfrm>
        </p:spPr>
        <p:txBody>
          <a:bodyPr/>
          <a:lstStyle/>
          <a:p>
            <a:pPr eaLnBrk="1" hangingPunct="1"/>
            <a:r>
              <a:rPr lang="en-GB" altLang="en-US">
                <a:ea typeface="黑体" panose="02010609060101010101" pitchFamily="49" charset="-122"/>
              </a:rPr>
              <a:t>The </a:t>
            </a:r>
            <a:r>
              <a:rPr lang="en-GB" altLang="en-US" i="1">
                <a:solidFill>
                  <a:srgbClr val="FF0000"/>
                </a:solidFill>
                <a:ea typeface="黑体" panose="02010609060101010101" pitchFamily="49" charset="-122"/>
              </a:rPr>
              <a:t>key</a:t>
            </a:r>
            <a:r>
              <a:rPr lang="en-GB" altLang="en-US">
                <a:ea typeface="黑体" panose="02010609060101010101" pitchFamily="49" charset="-122"/>
              </a:rPr>
              <a:t> to building a decision tree - which attribute to choose in order to branch. </a:t>
            </a:r>
          </a:p>
          <a:p>
            <a:pPr eaLnBrk="1" hangingPunct="1"/>
            <a:r>
              <a:rPr lang="en-GB" altLang="en-US">
                <a:ea typeface="黑体" panose="02010609060101010101" pitchFamily="49" charset="-122"/>
              </a:rPr>
              <a:t>The objective is to reduce impurity or uncertainty in data as much as possible.</a:t>
            </a:r>
          </a:p>
          <a:p>
            <a:pPr lvl="1" eaLnBrk="1" hangingPunct="1"/>
            <a:r>
              <a:rPr lang="en-GB" altLang="en-US">
                <a:solidFill>
                  <a:srgbClr val="3333CC"/>
                </a:solidFill>
                <a:ea typeface="黑体" panose="02010609060101010101" pitchFamily="49" charset="-122"/>
              </a:rPr>
              <a:t>A subset of data is </a:t>
            </a:r>
            <a:r>
              <a:rPr lang="en-GB" altLang="en-US">
                <a:solidFill>
                  <a:srgbClr val="FF9900"/>
                </a:solidFill>
                <a:ea typeface="黑体" panose="02010609060101010101" pitchFamily="49" charset="-122"/>
              </a:rPr>
              <a:t>pure</a:t>
            </a:r>
            <a:r>
              <a:rPr lang="en-GB" altLang="en-US">
                <a:solidFill>
                  <a:srgbClr val="3333CC"/>
                </a:solidFill>
                <a:ea typeface="黑体" panose="02010609060101010101" pitchFamily="49" charset="-122"/>
              </a:rPr>
              <a:t> if all instances belong to the same class</a:t>
            </a:r>
            <a:r>
              <a:rPr lang="en-GB" altLang="en-US">
                <a:ea typeface="黑体" panose="02010609060101010101" pitchFamily="49" charset="-122"/>
              </a:rPr>
              <a:t>. </a:t>
            </a:r>
          </a:p>
          <a:p>
            <a:pPr eaLnBrk="1" hangingPunct="1"/>
            <a:r>
              <a:rPr lang="en-GB" altLang="en-US">
                <a:ea typeface="黑体" panose="02010609060101010101" pitchFamily="49" charset="-122"/>
              </a:rPr>
              <a:t>The </a:t>
            </a:r>
            <a:r>
              <a:rPr lang="en-GB" altLang="en-US" i="1">
                <a:ea typeface="黑体" panose="02010609060101010101" pitchFamily="49" charset="-122"/>
              </a:rPr>
              <a:t>heuristic</a:t>
            </a:r>
            <a:r>
              <a:rPr lang="en-GB" altLang="en-US">
                <a:ea typeface="黑体" panose="02010609060101010101" pitchFamily="49" charset="-122"/>
              </a:rPr>
              <a:t> in C4.5 is to choose the attribute with the maximum </a:t>
            </a:r>
            <a:r>
              <a:rPr lang="en-GB" altLang="en-US">
                <a:solidFill>
                  <a:srgbClr val="FF0000"/>
                </a:solidFill>
                <a:ea typeface="黑体" panose="02010609060101010101" pitchFamily="49" charset="-122"/>
              </a:rPr>
              <a:t>Information Gain</a:t>
            </a:r>
            <a:r>
              <a:rPr lang="en-GB" altLang="en-US">
                <a:ea typeface="黑体" panose="02010609060101010101" pitchFamily="49" charset="-122"/>
              </a:rPr>
              <a:t> or </a:t>
            </a:r>
            <a:r>
              <a:rPr lang="en-GB" altLang="en-US">
                <a:solidFill>
                  <a:srgbClr val="FF0000"/>
                </a:solidFill>
                <a:ea typeface="黑体" panose="02010609060101010101" pitchFamily="49" charset="-122"/>
              </a:rPr>
              <a:t>Gain Ratio</a:t>
            </a:r>
            <a:r>
              <a:rPr lang="en-GB" altLang="en-US">
                <a:ea typeface="黑体" panose="02010609060101010101" pitchFamily="49" charset="-122"/>
              </a:rPr>
              <a:t> based on information theory.</a:t>
            </a:r>
          </a:p>
        </p:txBody>
      </p:sp>
    </p:spTree>
    <p:extLst>
      <p:ext uri="{BB962C8B-B14F-4D97-AF65-F5344CB8AC3E}">
        <p14:creationId xmlns:p14="http://schemas.microsoft.com/office/powerpoint/2010/main" val="2970667413"/>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Slide Number Placeholder 4">
            <a:extLst>
              <a:ext uri="{FF2B5EF4-FFF2-40B4-BE49-F238E27FC236}">
                <a16:creationId xmlns:a16="http://schemas.microsoft.com/office/drawing/2014/main" id="{B67F4CC1-075B-F347-9771-F455E097F5CD}"/>
              </a:ext>
            </a:extLst>
          </p:cNvPr>
          <p:cNvSpPr>
            <a:spLocks noGrp="1"/>
          </p:cNvSpPr>
          <p:nvPr>
            <p:ph type="sldNum" sz="quarter" idx="12"/>
          </p:nvPr>
        </p:nvSpPr>
        <p:spPr>
          <a:xfrm>
            <a:off x="6854825" y="6400801"/>
            <a:ext cx="3733800" cy="284163"/>
          </a:xfrm>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fld id="{C57EE32D-17BE-8945-8B6A-33529F2E5015}" type="slidenum">
              <a:rPr lang="en-US" altLang="en-US">
                <a:latin typeface="Garamond" panose="02020404030301010803" pitchFamily="18" charset="0"/>
              </a:rPr>
              <a:pPr algn="r" eaLnBrk="1" hangingPunct="1"/>
              <a:t>38</a:t>
            </a:fld>
            <a:endParaRPr lang="en-US" altLang="en-US">
              <a:latin typeface="Garamond" panose="02020404030301010803" pitchFamily="18" charset="0"/>
            </a:endParaRPr>
          </a:p>
        </p:txBody>
      </p:sp>
      <p:sp>
        <p:nvSpPr>
          <p:cNvPr id="95235" name="Rectangle 2">
            <a:extLst>
              <a:ext uri="{FF2B5EF4-FFF2-40B4-BE49-F238E27FC236}">
                <a16:creationId xmlns:a16="http://schemas.microsoft.com/office/drawing/2014/main" id="{F08FD9B1-3256-6944-A96F-85354EE81747}"/>
              </a:ext>
            </a:extLst>
          </p:cNvPr>
          <p:cNvSpPr>
            <a:spLocks noGrp="1" noChangeArrowheads="1"/>
          </p:cNvSpPr>
          <p:nvPr>
            <p:ph type="title"/>
          </p:nvPr>
        </p:nvSpPr>
        <p:spPr>
          <a:xfrm>
            <a:off x="1919289" y="225425"/>
            <a:ext cx="8212137" cy="871538"/>
          </a:xfrm>
        </p:spPr>
        <p:txBody>
          <a:bodyPr/>
          <a:lstStyle/>
          <a:p>
            <a:pPr eaLnBrk="1" hangingPunct="1"/>
            <a:r>
              <a:rPr lang="en-US" altLang="en-US">
                <a:ea typeface="微软雅黑" panose="020B0503020204020204" pitchFamily="34" charset="-122"/>
              </a:rPr>
              <a:t>The loan data (reproduced)</a:t>
            </a:r>
          </a:p>
        </p:txBody>
      </p:sp>
      <p:sp>
        <p:nvSpPr>
          <p:cNvPr id="95236" name="Text Box 3">
            <a:extLst>
              <a:ext uri="{FF2B5EF4-FFF2-40B4-BE49-F238E27FC236}">
                <a16:creationId xmlns:a16="http://schemas.microsoft.com/office/drawing/2014/main" id="{5EA713A9-D562-EC4F-95C9-44A11F964209}"/>
              </a:ext>
            </a:extLst>
          </p:cNvPr>
          <p:cNvSpPr txBox="1">
            <a:spLocks noChangeArrowheads="1"/>
          </p:cNvSpPr>
          <p:nvPr/>
        </p:nvSpPr>
        <p:spPr bwMode="auto">
          <a:xfrm>
            <a:off x="8328026" y="944563"/>
            <a:ext cx="18716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chemeClr val="accent1"/>
              </a:buClr>
              <a:buSzPct val="65000"/>
              <a:buFont typeface="Wingdings" pitchFamily="2" charset="2"/>
              <a:buNone/>
            </a:pPr>
            <a:r>
              <a:rPr lang="en-US" altLang="en-US">
                <a:latin typeface="Arial" panose="020B0604020202020204" pitchFamily="34" charset="0"/>
              </a:rPr>
              <a:t>Approved or not</a:t>
            </a:r>
          </a:p>
        </p:txBody>
      </p:sp>
      <p:pic>
        <p:nvPicPr>
          <p:cNvPr id="95237" name="Picture 4">
            <a:extLst>
              <a:ext uri="{FF2B5EF4-FFF2-40B4-BE49-F238E27FC236}">
                <a16:creationId xmlns:a16="http://schemas.microsoft.com/office/drawing/2014/main" id="{B3634DB4-CE75-DF46-862D-F4D4D321BE01}"/>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11338" y="1338263"/>
            <a:ext cx="8229600" cy="4754562"/>
          </a:xfrm>
        </p:spPr>
      </p:pic>
    </p:spTree>
    <p:extLst>
      <p:ext uri="{BB962C8B-B14F-4D97-AF65-F5344CB8AC3E}">
        <p14:creationId xmlns:p14="http://schemas.microsoft.com/office/powerpoint/2010/main" val="3433895485"/>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4">
            <a:extLst>
              <a:ext uri="{FF2B5EF4-FFF2-40B4-BE49-F238E27FC236}">
                <a16:creationId xmlns:a16="http://schemas.microsoft.com/office/drawing/2014/main" id="{06997E69-9430-754B-B12D-132C5CC5E34B}"/>
              </a:ext>
            </a:extLst>
          </p:cNvPr>
          <p:cNvSpPr>
            <a:spLocks noGrp="1"/>
          </p:cNvSpPr>
          <p:nvPr>
            <p:ph type="sldNum" sz="quarter" idx="12"/>
          </p:nvPr>
        </p:nvSpPr>
        <p:spPr>
          <a:xfrm>
            <a:off x="6854825" y="6400801"/>
            <a:ext cx="3733800" cy="284163"/>
          </a:xfrm>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fld id="{77A9332D-0647-4A43-9575-24CDC7038906}" type="slidenum">
              <a:rPr lang="en-US" altLang="en-US">
                <a:latin typeface="Garamond" panose="02020404030301010803" pitchFamily="18" charset="0"/>
              </a:rPr>
              <a:pPr algn="r" eaLnBrk="1" hangingPunct="1"/>
              <a:t>39</a:t>
            </a:fld>
            <a:endParaRPr lang="en-US" altLang="en-US">
              <a:latin typeface="Garamond" panose="02020404030301010803" pitchFamily="18" charset="0"/>
            </a:endParaRPr>
          </a:p>
        </p:txBody>
      </p:sp>
      <p:sp>
        <p:nvSpPr>
          <p:cNvPr id="96259" name="Rectangle 2">
            <a:extLst>
              <a:ext uri="{FF2B5EF4-FFF2-40B4-BE49-F238E27FC236}">
                <a16:creationId xmlns:a16="http://schemas.microsoft.com/office/drawing/2014/main" id="{5291057B-DE86-434A-A707-7B0E5A3BA11E}"/>
              </a:ext>
            </a:extLst>
          </p:cNvPr>
          <p:cNvSpPr>
            <a:spLocks noGrp="1" noChangeArrowheads="1"/>
          </p:cNvSpPr>
          <p:nvPr>
            <p:ph type="title"/>
          </p:nvPr>
        </p:nvSpPr>
        <p:spPr/>
        <p:txBody>
          <a:bodyPr/>
          <a:lstStyle/>
          <a:p>
            <a:pPr eaLnBrk="1" hangingPunct="1"/>
            <a:r>
              <a:rPr lang="en-US" altLang="en-US">
                <a:ea typeface="微软雅黑" panose="020B0503020204020204" pitchFamily="34" charset="-122"/>
              </a:rPr>
              <a:t>Two possible roots, which is better?</a:t>
            </a:r>
          </a:p>
        </p:txBody>
      </p:sp>
      <p:pic>
        <p:nvPicPr>
          <p:cNvPr id="96260" name="Picture 3">
            <a:extLst>
              <a:ext uri="{FF2B5EF4-FFF2-40B4-BE49-F238E27FC236}">
                <a16:creationId xmlns:a16="http://schemas.microsoft.com/office/drawing/2014/main" id="{3F565098-15C7-4646-BB94-91498ADEF143}"/>
              </a:ext>
            </a:extLst>
          </p:cNvPr>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935163" y="1736725"/>
            <a:ext cx="8229600" cy="2916238"/>
          </a:xfrm>
        </p:spPr>
      </p:pic>
      <p:sp>
        <p:nvSpPr>
          <p:cNvPr id="96261" name="Text Box 4">
            <a:extLst>
              <a:ext uri="{FF2B5EF4-FFF2-40B4-BE49-F238E27FC236}">
                <a16:creationId xmlns:a16="http://schemas.microsoft.com/office/drawing/2014/main" id="{FE334016-15B0-094B-BF87-7F5A93BACC70}"/>
              </a:ext>
            </a:extLst>
          </p:cNvPr>
          <p:cNvSpPr txBox="1">
            <a:spLocks noChangeArrowheads="1"/>
          </p:cNvSpPr>
          <p:nvPr/>
        </p:nvSpPr>
        <p:spPr bwMode="auto">
          <a:xfrm>
            <a:off x="2063751" y="4967289"/>
            <a:ext cx="83534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chemeClr val="accent1"/>
              </a:buClr>
              <a:buSzPct val="65000"/>
              <a:buFont typeface="Wingdings" pitchFamily="2" charset="2"/>
              <a:buChar char="n"/>
            </a:pPr>
            <a:r>
              <a:rPr lang="en-US" altLang="en-US" sz="3000">
                <a:latin typeface="Arial" panose="020B0604020202020204" pitchFamily="34" charset="0"/>
              </a:rPr>
              <a:t>Fig. (B) seems to be better. </a:t>
            </a:r>
          </a:p>
        </p:txBody>
      </p:sp>
    </p:spTree>
    <p:extLst>
      <p:ext uri="{BB962C8B-B14F-4D97-AF65-F5344CB8AC3E}">
        <p14:creationId xmlns:p14="http://schemas.microsoft.com/office/powerpoint/2010/main" val="3652735782"/>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灯片编号占位符 5">
            <a:extLst>
              <a:ext uri="{FF2B5EF4-FFF2-40B4-BE49-F238E27FC236}">
                <a16:creationId xmlns:a16="http://schemas.microsoft.com/office/drawing/2014/main" id="{2929F37D-E910-AF44-B60A-FD2562FB36EB}"/>
              </a:ext>
            </a:extLst>
          </p:cNvPr>
          <p:cNvSpPr>
            <a:spLocks noGrp="1"/>
          </p:cNvSpPr>
          <p:nvPr>
            <p:ph type="sldNum" sz="quarter" idx="12"/>
          </p:nvPr>
        </p:nvSpPr>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7749204C-5241-5641-8E36-2608D401FA9F}" type="slidenum">
              <a:rPr lang="ar-SA" altLang="zh-CN">
                <a:solidFill>
                  <a:srgbClr val="636363"/>
                </a:solidFill>
                <a:ea typeface="黑体" panose="02010609060101010101" pitchFamily="49" charset="-122"/>
              </a:rPr>
              <a:pPr eaLnBrk="1" hangingPunct="1"/>
              <a:t>4</a:t>
            </a:fld>
            <a:endParaRPr lang="zh-CN" altLang="zh-CN">
              <a:solidFill>
                <a:srgbClr val="636363"/>
              </a:solidFill>
              <a:ea typeface="黑体" panose="02010609060101010101" pitchFamily="49" charset="-122"/>
              <a:cs typeface="Arial" panose="020B0604020202020204" pitchFamily="34" charset="0"/>
            </a:endParaRPr>
          </a:p>
        </p:txBody>
      </p:sp>
      <p:sp>
        <p:nvSpPr>
          <p:cNvPr id="4105" name="Rectangle 2">
            <a:extLst>
              <a:ext uri="{FF2B5EF4-FFF2-40B4-BE49-F238E27FC236}">
                <a16:creationId xmlns:a16="http://schemas.microsoft.com/office/drawing/2014/main" id="{27620EF5-9FF3-9848-8184-EE6CA79B0313}"/>
              </a:ext>
            </a:extLst>
          </p:cNvPr>
          <p:cNvSpPr>
            <a:spLocks noGrp="1" noChangeArrowheads="1"/>
          </p:cNvSpPr>
          <p:nvPr>
            <p:ph type="title"/>
          </p:nvPr>
        </p:nvSpPr>
        <p:spPr>
          <a:xfrm>
            <a:off x="2590800" y="609600"/>
            <a:ext cx="7772400" cy="685800"/>
          </a:xfrm>
        </p:spPr>
        <p:txBody>
          <a:bodyPr/>
          <a:lstStyle/>
          <a:p>
            <a:pPr eaLnBrk="1" hangingPunct="1"/>
            <a:r>
              <a:rPr lang="en-US" altLang="zh-CN" sz="3200"/>
              <a:t>Naïve Bayesian Classifier:  Example1</a:t>
            </a:r>
          </a:p>
        </p:txBody>
      </p:sp>
      <p:graphicFrame>
        <p:nvGraphicFramePr>
          <p:cNvPr id="45086" name="Group 30">
            <a:extLst>
              <a:ext uri="{FF2B5EF4-FFF2-40B4-BE49-F238E27FC236}">
                <a16:creationId xmlns:a16="http://schemas.microsoft.com/office/drawing/2014/main" id="{06971031-9965-CC41-8499-BC62C5B65A40}"/>
              </a:ext>
            </a:extLst>
          </p:cNvPr>
          <p:cNvGraphicFramePr>
            <a:graphicFrameLocks noGrp="1"/>
          </p:cNvGraphicFramePr>
          <p:nvPr/>
        </p:nvGraphicFramePr>
        <p:xfrm>
          <a:off x="2971800" y="2082800"/>
          <a:ext cx="4343400" cy="641350"/>
        </p:xfrm>
        <a:graphic>
          <a:graphicData uri="http://schemas.openxmlformats.org/drawingml/2006/table">
            <a:tbl>
              <a:tblPr/>
              <a:tblGrid>
                <a:gridCol w="1042988">
                  <a:extLst>
                    <a:ext uri="{9D8B030D-6E8A-4147-A177-3AD203B41FA5}">
                      <a16:colId xmlns:a16="http://schemas.microsoft.com/office/drawing/2014/main" val="1560650007"/>
                    </a:ext>
                  </a:extLst>
                </a:gridCol>
                <a:gridCol w="866775">
                  <a:extLst>
                    <a:ext uri="{9D8B030D-6E8A-4147-A177-3AD203B41FA5}">
                      <a16:colId xmlns:a16="http://schemas.microsoft.com/office/drawing/2014/main" val="1623734179"/>
                    </a:ext>
                  </a:extLst>
                </a:gridCol>
                <a:gridCol w="1044575">
                  <a:extLst>
                    <a:ext uri="{9D8B030D-6E8A-4147-A177-3AD203B41FA5}">
                      <a16:colId xmlns:a16="http://schemas.microsoft.com/office/drawing/2014/main" val="3624315093"/>
                    </a:ext>
                  </a:extLst>
                </a:gridCol>
                <a:gridCol w="781050">
                  <a:extLst>
                    <a:ext uri="{9D8B030D-6E8A-4147-A177-3AD203B41FA5}">
                      <a16:colId xmlns:a16="http://schemas.microsoft.com/office/drawing/2014/main" val="2921096838"/>
                    </a:ext>
                  </a:extLst>
                </a:gridCol>
                <a:gridCol w="608012">
                  <a:extLst>
                    <a:ext uri="{9D8B030D-6E8A-4147-A177-3AD203B41FA5}">
                      <a16:colId xmlns:a16="http://schemas.microsoft.com/office/drawing/2014/main" val="721084075"/>
                    </a:ext>
                  </a:extLst>
                </a:gridCol>
              </a:tblGrid>
              <a:tr h="320675">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rPr>
                        <a:t>Outlook</a:t>
                      </a:r>
                    </a:p>
                  </a:txBody>
                  <a:tcPr marT="45681" marB="4568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rPr>
                        <a:t>Temp.</a:t>
                      </a:r>
                    </a:p>
                  </a:txBody>
                  <a:tcPr marT="45681" marB="4568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rPr>
                        <a:t>Humidity</a:t>
                      </a:r>
                    </a:p>
                  </a:txBody>
                  <a:tcPr marT="45681" marB="4568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rPr>
                        <a:t>Windy</a:t>
                      </a:r>
                    </a:p>
                  </a:txBody>
                  <a:tcPr marT="45681" marB="4568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rPr>
                        <a:t>Play</a:t>
                      </a:r>
                    </a:p>
                  </a:txBody>
                  <a:tcPr marT="45681" marB="4568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669179963"/>
                  </a:ext>
                </a:extLst>
              </a:tr>
              <a:tr h="320675">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rPr>
                        <a:t>Sunny</a:t>
                      </a:r>
                    </a:p>
                  </a:txBody>
                  <a:tcPr marT="45681" marB="4568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rPr>
                        <a:t>Cool</a:t>
                      </a:r>
                    </a:p>
                  </a:txBody>
                  <a:tcPr marT="45681" marB="4568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rPr>
                        <a:t>High</a:t>
                      </a:r>
                    </a:p>
                  </a:txBody>
                  <a:tcPr marT="45681" marB="4568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rPr>
                        <a:t>True</a:t>
                      </a:r>
                    </a:p>
                  </a:txBody>
                  <a:tcPr marT="45681" marB="4568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rPr>
                        <a:t>?</a:t>
                      </a:r>
                    </a:p>
                  </a:txBody>
                  <a:tcPr marT="45681" marB="4568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2203680609"/>
                  </a:ext>
                </a:extLst>
              </a:tr>
            </a:tbl>
          </a:graphicData>
        </a:graphic>
      </p:graphicFrame>
      <p:sp>
        <p:nvSpPr>
          <p:cNvPr id="4122" name="Text Box 19">
            <a:extLst>
              <a:ext uri="{FF2B5EF4-FFF2-40B4-BE49-F238E27FC236}">
                <a16:creationId xmlns:a16="http://schemas.microsoft.com/office/drawing/2014/main" id="{14972DB6-0B9B-0B4D-8882-A2030E486201}"/>
              </a:ext>
            </a:extLst>
          </p:cNvPr>
          <p:cNvSpPr txBox="1">
            <a:spLocks noChangeArrowheads="1"/>
          </p:cNvSpPr>
          <p:nvPr/>
        </p:nvSpPr>
        <p:spPr bwMode="auto">
          <a:xfrm>
            <a:off x="8305800" y="2235200"/>
            <a:ext cx="1614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400" b="1" i="1">
                <a:latin typeface="Times New Roman" panose="02020603050405020304" pitchFamily="18" charset="0"/>
                <a:cs typeface="Times New Roman" panose="02020603050405020304" pitchFamily="18" charset="0"/>
              </a:rPr>
              <a:t>Evidence E</a:t>
            </a:r>
          </a:p>
        </p:txBody>
      </p:sp>
      <p:sp>
        <p:nvSpPr>
          <p:cNvPr id="4123" name="Line 20">
            <a:extLst>
              <a:ext uri="{FF2B5EF4-FFF2-40B4-BE49-F238E27FC236}">
                <a16:creationId xmlns:a16="http://schemas.microsoft.com/office/drawing/2014/main" id="{27AE063B-D9AA-5A4F-A070-7564C54454F8}"/>
              </a:ext>
            </a:extLst>
          </p:cNvPr>
          <p:cNvSpPr>
            <a:spLocks noChangeShapeType="1"/>
          </p:cNvSpPr>
          <p:nvPr/>
        </p:nvSpPr>
        <p:spPr bwMode="auto">
          <a:xfrm flipH="1">
            <a:off x="7467600" y="2463800"/>
            <a:ext cx="838200" cy="0"/>
          </a:xfrm>
          <a:prstGeom prst="line">
            <a:avLst/>
          </a:prstGeom>
          <a:noFill/>
          <a:ln w="444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4124" name="Text Box 21">
            <a:extLst>
              <a:ext uri="{FF2B5EF4-FFF2-40B4-BE49-F238E27FC236}">
                <a16:creationId xmlns:a16="http://schemas.microsoft.com/office/drawing/2014/main" id="{91FCBDBF-B869-7D45-80B9-073D0F48C25E}"/>
              </a:ext>
            </a:extLst>
          </p:cNvPr>
          <p:cNvSpPr txBox="1">
            <a:spLocks noChangeArrowheads="1"/>
          </p:cNvSpPr>
          <p:nvPr/>
        </p:nvSpPr>
        <p:spPr bwMode="auto">
          <a:xfrm>
            <a:off x="1930401" y="4267201"/>
            <a:ext cx="19175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400" b="1" i="1">
                <a:latin typeface="Times New Roman" panose="02020603050405020304" pitchFamily="18" charset="0"/>
                <a:cs typeface="Times New Roman" panose="02020603050405020304" pitchFamily="18" charset="0"/>
              </a:rPr>
              <a:t>Probability of</a:t>
            </a:r>
          </a:p>
          <a:p>
            <a:pPr eaLnBrk="1" hangingPunct="1"/>
            <a:r>
              <a:rPr lang="en-US" altLang="zh-CN" sz="2400" b="1" i="1">
                <a:latin typeface="Times New Roman" panose="02020603050405020304" pitchFamily="18" charset="0"/>
                <a:cs typeface="Times New Roman" panose="02020603050405020304" pitchFamily="18" charset="0"/>
              </a:rPr>
              <a:t>class “yes”</a:t>
            </a:r>
          </a:p>
        </p:txBody>
      </p:sp>
      <p:sp>
        <p:nvSpPr>
          <p:cNvPr id="4125" name="Line 22">
            <a:extLst>
              <a:ext uri="{FF2B5EF4-FFF2-40B4-BE49-F238E27FC236}">
                <a16:creationId xmlns:a16="http://schemas.microsoft.com/office/drawing/2014/main" id="{612B5739-C863-F349-8578-C96E6FD03209}"/>
              </a:ext>
            </a:extLst>
          </p:cNvPr>
          <p:cNvSpPr>
            <a:spLocks noChangeShapeType="1"/>
          </p:cNvSpPr>
          <p:nvPr/>
        </p:nvSpPr>
        <p:spPr bwMode="auto">
          <a:xfrm flipV="1">
            <a:off x="2768600" y="3733800"/>
            <a:ext cx="838200" cy="533400"/>
          </a:xfrm>
          <a:prstGeom prst="line">
            <a:avLst/>
          </a:prstGeom>
          <a:noFill/>
          <a:ln w="4445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aphicFrame>
        <p:nvGraphicFramePr>
          <p:cNvPr id="4098" name="Object 23">
            <a:extLst>
              <a:ext uri="{FF2B5EF4-FFF2-40B4-BE49-F238E27FC236}">
                <a16:creationId xmlns:a16="http://schemas.microsoft.com/office/drawing/2014/main" id="{09D56B8F-B093-5E43-9A39-E4454E0CB978}"/>
              </a:ext>
            </a:extLst>
          </p:cNvPr>
          <p:cNvGraphicFramePr>
            <a:graphicFrameLocks noChangeAspect="1"/>
          </p:cNvGraphicFramePr>
          <p:nvPr/>
        </p:nvGraphicFramePr>
        <p:xfrm>
          <a:off x="3200400" y="3238500"/>
          <a:ext cx="4800600" cy="406400"/>
        </p:xfrm>
        <a:graphic>
          <a:graphicData uri="http://schemas.openxmlformats.org/presentationml/2006/ole">
            <mc:AlternateContent xmlns:mc="http://schemas.openxmlformats.org/markup-compatibility/2006">
              <mc:Choice xmlns:v="urn:schemas-microsoft-com:vml" Requires="v">
                <p:oleObj spid="_x0000_s5127" name="Equation" r:id="rId3" imgW="55295800" imgH="4686300" progId="Equation.3">
                  <p:embed/>
                </p:oleObj>
              </mc:Choice>
              <mc:Fallback>
                <p:oleObj name="Equation" r:id="rId3" imgW="55295800" imgH="4686300" progId="Equation.3">
                  <p:embed/>
                  <p:pic>
                    <p:nvPicPr>
                      <p:cNvPr id="4098" name="Object 23">
                        <a:extLst>
                          <a:ext uri="{FF2B5EF4-FFF2-40B4-BE49-F238E27FC236}">
                            <a16:creationId xmlns:a16="http://schemas.microsoft.com/office/drawing/2014/main" id="{09D56B8F-B093-5E43-9A39-E4454E0CB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3238500"/>
                        <a:ext cx="48006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9" name="Object 24">
            <a:extLst>
              <a:ext uri="{FF2B5EF4-FFF2-40B4-BE49-F238E27FC236}">
                <a16:creationId xmlns:a16="http://schemas.microsoft.com/office/drawing/2014/main" id="{280B4D3D-4457-9D42-947A-1ABAC24B1C8F}"/>
              </a:ext>
            </a:extLst>
          </p:cNvPr>
          <p:cNvGraphicFramePr>
            <a:graphicFrameLocks noChangeAspect="1"/>
          </p:cNvGraphicFramePr>
          <p:nvPr/>
        </p:nvGraphicFramePr>
        <p:xfrm>
          <a:off x="4876800" y="3683001"/>
          <a:ext cx="3733800" cy="398463"/>
        </p:xfrm>
        <a:graphic>
          <a:graphicData uri="http://schemas.openxmlformats.org/presentationml/2006/ole">
            <mc:AlternateContent xmlns:mc="http://schemas.openxmlformats.org/markup-compatibility/2006">
              <mc:Choice xmlns:v="urn:schemas-microsoft-com:vml" Requires="v">
                <p:oleObj spid="_x0000_s5128" name="Equation" r:id="rId5" imgW="43891200" imgH="4686300" progId="Equation.3">
                  <p:embed/>
                </p:oleObj>
              </mc:Choice>
              <mc:Fallback>
                <p:oleObj name="Equation" r:id="rId5" imgW="43891200" imgH="4686300" progId="Equation.3">
                  <p:embed/>
                  <p:pic>
                    <p:nvPicPr>
                      <p:cNvPr id="4099" name="Object 24">
                        <a:extLst>
                          <a:ext uri="{FF2B5EF4-FFF2-40B4-BE49-F238E27FC236}">
                            <a16:creationId xmlns:a16="http://schemas.microsoft.com/office/drawing/2014/main" id="{280B4D3D-4457-9D42-947A-1ABAC24B1C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3683001"/>
                        <a:ext cx="3733800"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0" name="Object 25">
            <a:extLst>
              <a:ext uri="{FF2B5EF4-FFF2-40B4-BE49-F238E27FC236}">
                <a16:creationId xmlns:a16="http://schemas.microsoft.com/office/drawing/2014/main" id="{0885578B-1D22-0A4C-A963-655F042407F8}"/>
              </a:ext>
            </a:extLst>
          </p:cNvPr>
          <p:cNvGraphicFramePr>
            <a:graphicFrameLocks noChangeAspect="1"/>
          </p:cNvGraphicFramePr>
          <p:nvPr/>
        </p:nvGraphicFramePr>
        <p:xfrm>
          <a:off x="4868864" y="4140201"/>
          <a:ext cx="3360737" cy="398463"/>
        </p:xfrm>
        <a:graphic>
          <a:graphicData uri="http://schemas.openxmlformats.org/presentationml/2006/ole">
            <mc:AlternateContent xmlns:mc="http://schemas.openxmlformats.org/markup-compatibility/2006">
              <mc:Choice xmlns:v="urn:schemas-microsoft-com:vml" Requires="v">
                <p:oleObj spid="_x0000_s5129" name="Equation" r:id="rId7" imgW="39497000" imgH="4686300" progId="Equation.3">
                  <p:embed/>
                </p:oleObj>
              </mc:Choice>
              <mc:Fallback>
                <p:oleObj name="Equation" r:id="rId7" imgW="39497000" imgH="4686300" progId="Equation.3">
                  <p:embed/>
                  <p:pic>
                    <p:nvPicPr>
                      <p:cNvPr id="4100" name="Object 25">
                        <a:extLst>
                          <a:ext uri="{FF2B5EF4-FFF2-40B4-BE49-F238E27FC236}">
                            <a16:creationId xmlns:a16="http://schemas.microsoft.com/office/drawing/2014/main" id="{0885578B-1D22-0A4C-A963-655F042407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8864" y="4140201"/>
                        <a:ext cx="3360737"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1" name="Object 26">
            <a:extLst>
              <a:ext uri="{FF2B5EF4-FFF2-40B4-BE49-F238E27FC236}">
                <a16:creationId xmlns:a16="http://schemas.microsoft.com/office/drawing/2014/main" id="{5C2EAA2F-2533-C444-83FD-71BE509E8AE9}"/>
              </a:ext>
            </a:extLst>
          </p:cNvPr>
          <p:cNvGraphicFramePr>
            <a:graphicFrameLocks noChangeAspect="1"/>
          </p:cNvGraphicFramePr>
          <p:nvPr/>
        </p:nvGraphicFramePr>
        <p:xfrm>
          <a:off x="4876801" y="4597401"/>
          <a:ext cx="2913063" cy="398463"/>
        </p:xfrm>
        <a:graphic>
          <a:graphicData uri="http://schemas.openxmlformats.org/presentationml/2006/ole">
            <mc:AlternateContent xmlns:mc="http://schemas.openxmlformats.org/markup-compatibility/2006">
              <mc:Choice xmlns:v="urn:schemas-microsoft-com:vml" Requires="v">
                <p:oleObj spid="_x0000_s5130" name="Equation" r:id="rId9" imgW="34226500" imgH="4686300" progId="Equation.3">
                  <p:embed/>
                </p:oleObj>
              </mc:Choice>
              <mc:Fallback>
                <p:oleObj name="Equation" r:id="rId9" imgW="34226500" imgH="4686300" progId="Equation.3">
                  <p:embed/>
                  <p:pic>
                    <p:nvPicPr>
                      <p:cNvPr id="4101" name="Object 26">
                        <a:extLst>
                          <a:ext uri="{FF2B5EF4-FFF2-40B4-BE49-F238E27FC236}">
                            <a16:creationId xmlns:a16="http://schemas.microsoft.com/office/drawing/2014/main" id="{5C2EAA2F-2533-C444-83FD-71BE509E8AE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6801" y="4597401"/>
                        <a:ext cx="2913063"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2" name="Object 27">
            <a:extLst>
              <a:ext uri="{FF2B5EF4-FFF2-40B4-BE49-F238E27FC236}">
                <a16:creationId xmlns:a16="http://schemas.microsoft.com/office/drawing/2014/main" id="{31D3DA37-73E7-0148-B6B1-FD2E4B8A4AEB}"/>
              </a:ext>
            </a:extLst>
          </p:cNvPr>
          <p:cNvGraphicFramePr>
            <a:graphicFrameLocks noChangeAspect="1"/>
          </p:cNvGraphicFramePr>
          <p:nvPr/>
        </p:nvGraphicFramePr>
        <p:xfrm>
          <a:off x="4876800" y="4978401"/>
          <a:ext cx="1143000" cy="785813"/>
        </p:xfrm>
        <a:graphic>
          <a:graphicData uri="http://schemas.openxmlformats.org/presentationml/2006/ole">
            <mc:AlternateContent xmlns:mc="http://schemas.openxmlformats.org/markup-compatibility/2006">
              <mc:Choice xmlns:v="urn:schemas-microsoft-com:vml" Requires="v">
                <p:oleObj spid="_x0000_s5131" name="Equation" r:id="rId11" imgW="14046200" imgH="9652000" progId="Equation.3">
                  <p:embed/>
                </p:oleObj>
              </mc:Choice>
              <mc:Fallback>
                <p:oleObj name="Equation" r:id="rId11" imgW="14046200" imgH="9652000" progId="Equation.3">
                  <p:embed/>
                  <p:pic>
                    <p:nvPicPr>
                      <p:cNvPr id="4102" name="Object 27">
                        <a:extLst>
                          <a:ext uri="{FF2B5EF4-FFF2-40B4-BE49-F238E27FC236}">
                            <a16:creationId xmlns:a16="http://schemas.microsoft.com/office/drawing/2014/main" id="{31D3DA37-73E7-0148-B6B1-FD2E4B8A4AE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76800" y="4978401"/>
                        <a:ext cx="1143000"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3" name="Object 28">
            <a:extLst>
              <a:ext uri="{FF2B5EF4-FFF2-40B4-BE49-F238E27FC236}">
                <a16:creationId xmlns:a16="http://schemas.microsoft.com/office/drawing/2014/main" id="{24B78FCB-EFB1-CB4A-8796-EB166DF0F465}"/>
              </a:ext>
            </a:extLst>
          </p:cNvPr>
          <p:cNvGraphicFramePr>
            <a:graphicFrameLocks noChangeAspect="1"/>
          </p:cNvGraphicFramePr>
          <p:nvPr/>
        </p:nvGraphicFramePr>
        <p:xfrm>
          <a:off x="4572000" y="5892801"/>
          <a:ext cx="2362200" cy="957263"/>
        </p:xfrm>
        <a:graphic>
          <a:graphicData uri="http://schemas.openxmlformats.org/presentationml/2006/ole">
            <mc:AlternateContent xmlns:mc="http://schemas.openxmlformats.org/markup-compatibility/2006">
              <mc:Choice xmlns:v="urn:schemas-microsoft-com:vml" Requires="v">
                <p:oleObj spid="_x0000_s5132" name="Equation" r:id="rId13" imgW="24574500" imgH="9944100" progId="Equation.3">
                  <p:embed/>
                </p:oleObj>
              </mc:Choice>
              <mc:Fallback>
                <p:oleObj name="Equation" r:id="rId13" imgW="24574500" imgH="9944100" progId="Equation.3">
                  <p:embed/>
                  <p:pic>
                    <p:nvPicPr>
                      <p:cNvPr id="4103" name="Object 28">
                        <a:extLst>
                          <a:ext uri="{FF2B5EF4-FFF2-40B4-BE49-F238E27FC236}">
                            <a16:creationId xmlns:a16="http://schemas.microsoft.com/office/drawing/2014/main" id="{24B78FCB-EFB1-CB4A-8796-EB166DF0F4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0" y="5892801"/>
                        <a:ext cx="2362200" cy="95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26" name="Rectangle 31">
            <a:extLst>
              <a:ext uri="{FF2B5EF4-FFF2-40B4-BE49-F238E27FC236}">
                <a16:creationId xmlns:a16="http://schemas.microsoft.com/office/drawing/2014/main" id="{987F08F1-8C11-A541-9C0D-8B480C69E3D8}"/>
              </a:ext>
            </a:extLst>
          </p:cNvPr>
          <p:cNvSpPr>
            <a:spLocks noChangeArrowheads="1"/>
          </p:cNvSpPr>
          <p:nvPr/>
        </p:nvSpPr>
        <p:spPr bwMode="auto">
          <a:xfrm>
            <a:off x="2387600" y="13335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b="1">
                <a:latin typeface="Arial" panose="020B0604020202020204" pitchFamily="34" charset="0"/>
              </a:rPr>
              <a:t>The Evidence relates all attributes without Exceptions.</a:t>
            </a:r>
          </a:p>
        </p:txBody>
      </p:sp>
    </p:spTree>
    <p:extLst>
      <p:ext uri="{BB962C8B-B14F-4D97-AF65-F5344CB8AC3E}">
        <p14:creationId xmlns:p14="http://schemas.microsoft.com/office/powerpoint/2010/main" val="2715260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Slide Number Placeholder 4">
            <a:extLst>
              <a:ext uri="{FF2B5EF4-FFF2-40B4-BE49-F238E27FC236}">
                <a16:creationId xmlns:a16="http://schemas.microsoft.com/office/drawing/2014/main" id="{20E965C8-F148-0B4F-974B-C6DC888A01BF}"/>
              </a:ext>
            </a:extLst>
          </p:cNvPr>
          <p:cNvSpPr>
            <a:spLocks noGrp="1"/>
          </p:cNvSpPr>
          <p:nvPr>
            <p:ph type="sldNum" sz="quarter" idx="12"/>
          </p:nvPr>
        </p:nvSpPr>
        <p:spPr>
          <a:xfrm>
            <a:off x="6854825" y="6400801"/>
            <a:ext cx="3733800" cy="284163"/>
          </a:xfrm>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fld id="{43682432-38D6-194E-A029-69E90E08CF0F}" type="slidenum">
              <a:rPr lang="en-US" altLang="en-US">
                <a:latin typeface="Garamond" panose="02020404030301010803" pitchFamily="18" charset="0"/>
              </a:rPr>
              <a:pPr algn="r" eaLnBrk="1" hangingPunct="1"/>
              <a:t>40</a:t>
            </a:fld>
            <a:endParaRPr lang="en-US" altLang="en-US">
              <a:latin typeface="Garamond" panose="02020404030301010803" pitchFamily="18" charset="0"/>
            </a:endParaRPr>
          </a:p>
        </p:txBody>
      </p:sp>
      <p:sp>
        <p:nvSpPr>
          <p:cNvPr id="97283" name="Rectangle 2">
            <a:extLst>
              <a:ext uri="{FF2B5EF4-FFF2-40B4-BE49-F238E27FC236}">
                <a16:creationId xmlns:a16="http://schemas.microsoft.com/office/drawing/2014/main" id="{95C8F45F-0318-F64A-B335-5C9DBD2E8462}"/>
              </a:ext>
            </a:extLst>
          </p:cNvPr>
          <p:cNvSpPr>
            <a:spLocks noGrp="1" noChangeArrowheads="1"/>
          </p:cNvSpPr>
          <p:nvPr>
            <p:ph type="title"/>
          </p:nvPr>
        </p:nvSpPr>
        <p:spPr/>
        <p:txBody>
          <a:bodyPr/>
          <a:lstStyle/>
          <a:p>
            <a:pPr eaLnBrk="1" hangingPunct="1"/>
            <a:r>
              <a:rPr lang="en-US" altLang="en-US">
                <a:ea typeface="微软雅黑" panose="020B0503020204020204" pitchFamily="34" charset="-122"/>
              </a:rPr>
              <a:t>Information theory</a:t>
            </a:r>
          </a:p>
        </p:txBody>
      </p:sp>
      <p:sp>
        <p:nvSpPr>
          <p:cNvPr id="97284" name="Rectangle 3">
            <a:extLst>
              <a:ext uri="{FF2B5EF4-FFF2-40B4-BE49-F238E27FC236}">
                <a16:creationId xmlns:a16="http://schemas.microsoft.com/office/drawing/2014/main" id="{B5D1D49F-6586-004F-BB47-A59BAC13DCDC}"/>
              </a:ext>
            </a:extLst>
          </p:cNvPr>
          <p:cNvSpPr>
            <a:spLocks noGrp="1" noChangeArrowheads="1"/>
          </p:cNvSpPr>
          <p:nvPr>
            <p:ph type="body" idx="1"/>
          </p:nvPr>
        </p:nvSpPr>
        <p:spPr>
          <a:xfrm>
            <a:off x="1981200" y="1449388"/>
            <a:ext cx="8147050" cy="4722812"/>
          </a:xfrm>
        </p:spPr>
        <p:txBody>
          <a:bodyPr/>
          <a:lstStyle/>
          <a:p>
            <a:pPr eaLnBrk="1" hangingPunct="1">
              <a:lnSpc>
                <a:spcPct val="80000"/>
              </a:lnSpc>
            </a:pPr>
            <a:r>
              <a:rPr lang="en-US" altLang="en-US">
                <a:solidFill>
                  <a:srgbClr val="FF0000"/>
                </a:solidFill>
                <a:ea typeface="黑体" panose="02010609060101010101" pitchFamily="49" charset="-122"/>
              </a:rPr>
              <a:t>Information theory</a:t>
            </a:r>
            <a:r>
              <a:rPr lang="en-US" altLang="en-US">
                <a:ea typeface="黑体" panose="02010609060101010101" pitchFamily="49" charset="-122"/>
              </a:rPr>
              <a:t> provides a mathematical basis for measuring the information content. </a:t>
            </a:r>
          </a:p>
          <a:p>
            <a:pPr eaLnBrk="1" hangingPunct="1">
              <a:lnSpc>
                <a:spcPct val="80000"/>
              </a:lnSpc>
              <a:spcBef>
                <a:spcPct val="50000"/>
              </a:spcBef>
            </a:pPr>
            <a:r>
              <a:rPr lang="en-US" altLang="en-US">
                <a:ea typeface="黑体" panose="02010609060101010101" pitchFamily="49" charset="-122"/>
              </a:rPr>
              <a:t>To understand the notion of information, think about it as providing the answer to a question, for example, whether a coin will come up heads.</a:t>
            </a:r>
            <a:r>
              <a:rPr lang="en-US" altLang="en-US" sz="2600">
                <a:ea typeface="黑体" panose="02010609060101010101" pitchFamily="49" charset="-122"/>
              </a:rPr>
              <a:t> </a:t>
            </a:r>
          </a:p>
          <a:p>
            <a:pPr lvl="1" eaLnBrk="1" hangingPunct="1">
              <a:lnSpc>
                <a:spcPct val="80000"/>
              </a:lnSpc>
            </a:pPr>
            <a:r>
              <a:rPr lang="en-US" altLang="en-US">
                <a:ea typeface="黑体" panose="02010609060101010101" pitchFamily="49" charset="-122"/>
              </a:rPr>
              <a:t>If one already has a good guess about the answer, then the actual answer is less informative. </a:t>
            </a:r>
          </a:p>
          <a:p>
            <a:pPr lvl="1" eaLnBrk="1" hangingPunct="1">
              <a:lnSpc>
                <a:spcPct val="80000"/>
              </a:lnSpc>
            </a:pPr>
            <a:r>
              <a:rPr lang="en-US" altLang="en-US">
                <a:ea typeface="黑体" panose="02010609060101010101" pitchFamily="49" charset="-122"/>
              </a:rPr>
              <a:t>If one already knows that the coin is rigged so that it will come with heads with probability 0.99, then a message (advanced information) about the actual outcome of a flip is worth less than it would be for a honest coin (50-50). </a:t>
            </a:r>
          </a:p>
        </p:txBody>
      </p:sp>
    </p:spTree>
    <p:extLst>
      <p:ext uri="{BB962C8B-B14F-4D97-AF65-F5344CB8AC3E}">
        <p14:creationId xmlns:p14="http://schemas.microsoft.com/office/powerpoint/2010/main" val="3176637515"/>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4">
            <a:extLst>
              <a:ext uri="{FF2B5EF4-FFF2-40B4-BE49-F238E27FC236}">
                <a16:creationId xmlns:a16="http://schemas.microsoft.com/office/drawing/2014/main" id="{1DA10FC7-1803-6A4B-BAAA-9DE404E8F861}"/>
              </a:ext>
            </a:extLst>
          </p:cNvPr>
          <p:cNvSpPr>
            <a:spLocks noGrp="1"/>
          </p:cNvSpPr>
          <p:nvPr>
            <p:ph type="sldNum" sz="quarter" idx="12"/>
          </p:nvPr>
        </p:nvSpPr>
        <p:spPr>
          <a:xfrm>
            <a:off x="6854825" y="6400801"/>
            <a:ext cx="3733800" cy="284163"/>
          </a:xfrm>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fld id="{E1698B6C-7FC5-4743-AFA0-5E7432B69079}" type="slidenum">
              <a:rPr lang="en-US" altLang="en-US">
                <a:latin typeface="Garamond" panose="02020404030301010803" pitchFamily="18" charset="0"/>
              </a:rPr>
              <a:pPr algn="r" eaLnBrk="1" hangingPunct="1"/>
              <a:t>41</a:t>
            </a:fld>
            <a:endParaRPr lang="en-US" altLang="en-US">
              <a:latin typeface="Garamond" panose="02020404030301010803" pitchFamily="18" charset="0"/>
            </a:endParaRPr>
          </a:p>
        </p:txBody>
      </p:sp>
      <p:sp>
        <p:nvSpPr>
          <p:cNvPr id="98307" name="Rectangle 2">
            <a:extLst>
              <a:ext uri="{FF2B5EF4-FFF2-40B4-BE49-F238E27FC236}">
                <a16:creationId xmlns:a16="http://schemas.microsoft.com/office/drawing/2014/main" id="{0B71A6D5-59BF-C346-B69E-F2B853C3AE45}"/>
              </a:ext>
            </a:extLst>
          </p:cNvPr>
          <p:cNvSpPr>
            <a:spLocks noGrp="1" noChangeArrowheads="1"/>
          </p:cNvSpPr>
          <p:nvPr>
            <p:ph type="title"/>
          </p:nvPr>
        </p:nvSpPr>
        <p:spPr/>
        <p:txBody>
          <a:bodyPr/>
          <a:lstStyle/>
          <a:p>
            <a:pPr eaLnBrk="1" hangingPunct="1"/>
            <a:r>
              <a:rPr lang="en-US" altLang="en-US">
                <a:ea typeface="微软雅黑" panose="020B0503020204020204" pitchFamily="34" charset="-122"/>
              </a:rPr>
              <a:t>Information theory (cont …)</a:t>
            </a:r>
          </a:p>
        </p:txBody>
      </p:sp>
      <p:sp>
        <p:nvSpPr>
          <p:cNvPr id="98308" name="Rectangle 3">
            <a:extLst>
              <a:ext uri="{FF2B5EF4-FFF2-40B4-BE49-F238E27FC236}">
                <a16:creationId xmlns:a16="http://schemas.microsoft.com/office/drawing/2014/main" id="{89AD69A0-B4FB-7343-B550-797570732B7B}"/>
              </a:ext>
            </a:extLst>
          </p:cNvPr>
          <p:cNvSpPr>
            <a:spLocks noGrp="1" noChangeArrowheads="1"/>
          </p:cNvSpPr>
          <p:nvPr>
            <p:ph type="body" idx="1"/>
          </p:nvPr>
        </p:nvSpPr>
        <p:spPr>
          <a:xfrm>
            <a:off x="2171700" y="1412876"/>
            <a:ext cx="7740650" cy="4645025"/>
          </a:xfrm>
        </p:spPr>
        <p:txBody>
          <a:bodyPr/>
          <a:lstStyle/>
          <a:p>
            <a:pPr eaLnBrk="1" hangingPunct="1">
              <a:lnSpc>
                <a:spcPct val="80000"/>
              </a:lnSpc>
            </a:pPr>
            <a:r>
              <a:rPr lang="en-US" altLang="en-US">
                <a:ea typeface="黑体" panose="02010609060101010101" pitchFamily="49" charset="-122"/>
              </a:rPr>
              <a:t>For a fair (honest) coin, you have no information, and you are willing to pay more (say in terms of $) for advanced information - less you know, the more valuable the information. </a:t>
            </a:r>
          </a:p>
          <a:p>
            <a:pPr eaLnBrk="1" hangingPunct="1">
              <a:lnSpc>
                <a:spcPct val="80000"/>
              </a:lnSpc>
            </a:pPr>
            <a:r>
              <a:rPr lang="en-US" altLang="en-US">
                <a:solidFill>
                  <a:srgbClr val="FF0000"/>
                </a:solidFill>
                <a:ea typeface="黑体" panose="02010609060101010101" pitchFamily="49" charset="-122"/>
              </a:rPr>
              <a:t>Information theory</a:t>
            </a:r>
            <a:r>
              <a:rPr lang="en-US" altLang="en-US">
                <a:ea typeface="黑体" panose="02010609060101010101" pitchFamily="49" charset="-122"/>
              </a:rPr>
              <a:t> uses this same intuition, but instead of measuring the value for information in dollars, it measures information contents in </a:t>
            </a:r>
            <a:r>
              <a:rPr lang="en-US" altLang="en-US" b="1">
                <a:ea typeface="黑体" panose="02010609060101010101" pitchFamily="49" charset="-122"/>
              </a:rPr>
              <a:t>bits</a:t>
            </a:r>
            <a:r>
              <a:rPr lang="en-US" altLang="en-US">
                <a:ea typeface="黑体" panose="02010609060101010101" pitchFamily="49" charset="-122"/>
              </a:rPr>
              <a:t>. </a:t>
            </a:r>
          </a:p>
          <a:p>
            <a:pPr eaLnBrk="1" hangingPunct="1">
              <a:lnSpc>
                <a:spcPct val="80000"/>
              </a:lnSpc>
            </a:pPr>
            <a:r>
              <a:rPr lang="en-US" altLang="en-US">
                <a:ea typeface="黑体" panose="02010609060101010101" pitchFamily="49" charset="-122"/>
              </a:rPr>
              <a:t>One bit of information is enough to answer a yes/no question about which one has no idea, such as the flip of a fair coin</a:t>
            </a:r>
            <a:r>
              <a:rPr lang="en-US" altLang="en-US" sz="2600">
                <a:ea typeface="黑体" panose="02010609060101010101" pitchFamily="49" charset="-122"/>
              </a:rPr>
              <a:t> </a:t>
            </a:r>
          </a:p>
        </p:txBody>
      </p:sp>
    </p:spTree>
    <p:extLst>
      <p:ext uri="{BB962C8B-B14F-4D97-AF65-F5344CB8AC3E}">
        <p14:creationId xmlns:p14="http://schemas.microsoft.com/office/powerpoint/2010/main" val="2458391991"/>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Slide Number Placeholder 5">
            <a:extLst>
              <a:ext uri="{FF2B5EF4-FFF2-40B4-BE49-F238E27FC236}">
                <a16:creationId xmlns:a16="http://schemas.microsoft.com/office/drawing/2014/main" id="{E928E7BD-B435-5B40-B8B2-1D2AE56C8527}"/>
              </a:ext>
            </a:extLst>
          </p:cNvPr>
          <p:cNvSpPr>
            <a:spLocks noGrp="1"/>
          </p:cNvSpPr>
          <p:nvPr>
            <p:ph type="sldNum" sz="quarter" idx="11"/>
          </p:nvPr>
        </p:nvSpPr>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BFF3A77B-839E-9E4B-8A5E-CD13645C236B}" type="slidenum">
              <a:rPr lang="en-US" altLang="en-US">
                <a:latin typeface="Garamond" panose="02020404030301010803" pitchFamily="18" charset="0"/>
              </a:rPr>
              <a:pPr eaLnBrk="1" hangingPunct="1"/>
              <a:t>42</a:t>
            </a:fld>
            <a:endParaRPr lang="en-US" altLang="en-US">
              <a:latin typeface="Garamond" panose="02020404030301010803" pitchFamily="18" charset="0"/>
            </a:endParaRPr>
          </a:p>
        </p:txBody>
      </p:sp>
      <p:sp>
        <p:nvSpPr>
          <p:cNvPr id="20484" name="Rectangle 2">
            <a:extLst>
              <a:ext uri="{FF2B5EF4-FFF2-40B4-BE49-F238E27FC236}">
                <a16:creationId xmlns:a16="http://schemas.microsoft.com/office/drawing/2014/main" id="{F944F612-4C24-474B-A478-23D641D6D464}"/>
              </a:ext>
            </a:extLst>
          </p:cNvPr>
          <p:cNvSpPr>
            <a:spLocks noGrp="1" noChangeArrowheads="1"/>
          </p:cNvSpPr>
          <p:nvPr>
            <p:ph type="title"/>
          </p:nvPr>
        </p:nvSpPr>
        <p:spPr/>
        <p:txBody>
          <a:bodyPr/>
          <a:lstStyle/>
          <a:p>
            <a:pPr eaLnBrk="1" hangingPunct="1"/>
            <a:r>
              <a:rPr lang="en-US" altLang="en-US">
                <a:ea typeface="微软雅黑" panose="020B0503020204020204" pitchFamily="34" charset="-122"/>
              </a:rPr>
              <a:t>Information theory: Entropy measure</a:t>
            </a:r>
          </a:p>
        </p:txBody>
      </p:sp>
      <p:sp>
        <p:nvSpPr>
          <p:cNvPr id="20485" name="Rectangle 3">
            <a:extLst>
              <a:ext uri="{FF2B5EF4-FFF2-40B4-BE49-F238E27FC236}">
                <a16:creationId xmlns:a16="http://schemas.microsoft.com/office/drawing/2014/main" id="{885A3D02-413B-C743-906C-D951BA73CB5D}"/>
              </a:ext>
            </a:extLst>
          </p:cNvPr>
          <p:cNvSpPr>
            <a:spLocks noGrp="1" noChangeArrowheads="1"/>
          </p:cNvSpPr>
          <p:nvPr>
            <p:ph type="body" sz="half" idx="1"/>
          </p:nvPr>
        </p:nvSpPr>
        <p:spPr>
          <a:xfrm>
            <a:off x="1981200" y="1412875"/>
            <a:ext cx="8039100" cy="4718050"/>
          </a:xfrm>
          <a:solidFill>
            <a:schemeClr val="bg1"/>
          </a:solidFill>
        </p:spPr>
        <p:txBody>
          <a:bodyPr/>
          <a:lstStyle/>
          <a:p>
            <a:pPr eaLnBrk="1" hangingPunct="1"/>
            <a:r>
              <a:rPr lang="en-US" altLang="en-US" sz="2600">
                <a:ea typeface="黑体" panose="02010609060101010101" pitchFamily="49" charset="-122"/>
              </a:rPr>
              <a:t>The entropy formula,</a:t>
            </a:r>
          </a:p>
          <a:p>
            <a:pPr eaLnBrk="1" hangingPunct="1"/>
            <a:endParaRPr lang="en-US" altLang="en-US" sz="2600">
              <a:ea typeface="黑体" panose="02010609060101010101" pitchFamily="49" charset="-122"/>
            </a:endParaRPr>
          </a:p>
          <a:p>
            <a:pPr eaLnBrk="1" hangingPunct="1"/>
            <a:endParaRPr lang="en-US" altLang="en-US" sz="2600">
              <a:ea typeface="黑体" panose="02010609060101010101" pitchFamily="49" charset="-122"/>
            </a:endParaRPr>
          </a:p>
          <a:p>
            <a:pPr eaLnBrk="1" hangingPunct="1"/>
            <a:endParaRPr lang="en-US" altLang="en-US" sz="2600">
              <a:ea typeface="黑体" panose="02010609060101010101" pitchFamily="49" charset="-122"/>
            </a:endParaRPr>
          </a:p>
          <a:p>
            <a:pPr eaLnBrk="1" hangingPunct="1"/>
            <a:endParaRPr lang="en-US" altLang="en-US" sz="2600">
              <a:ea typeface="黑体" panose="02010609060101010101" pitchFamily="49" charset="-122"/>
            </a:endParaRPr>
          </a:p>
          <a:p>
            <a:pPr eaLnBrk="1" hangingPunct="1"/>
            <a:endParaRPr lang="en-US" altLang="en-US" sz="2600">
              <a:ea typeface="黑体" panose="02010609060101010101" pitchFamily="49" charset="-122"/>
            </a:endParaRPr>
          </a:p>
          <a:p>
            <a:pPr eaLnBrk="1" hangingPunct="1"/>
            <a:r>
              <a:rPr lang="en-US" altLang="ja-JP" sz="2600">
                <a:ea typeface="MS PGothic" panose="020B0600070205080204" pitchFamily="34" charset="-128"/>
              </a:rPr>
              <a:t>Pr(</a:t>
            </a:r>
            <a:r>
              <a:rPr lang="en-US" altLang="ja-JP" sz="2600" i="1">
                <a:ea typeface="MS PGothic" panose="020B0600070205080204" pitchFamily="34" charset="-128"/>
              </a:rPr>
              <a:t>c</a:t>
            </a:r>
            <a:r>
              <a:rPr lang="en-US" altLang="ja-JP" sz="2600" i="1" baseline="-25000">
                <a:ea typeface="MS PGothic" panose="020B0600070205080204" pitchFamily="34" charset="-128"/>
              </a:rPr>
              <a:t>j</a:t>
            </a:r>
            <a:r>
              <a:rPr lang="en-US" altLang="ja-JP" sz="2600">
                <a:ea typeface="MS PGothic" panose="020B0600070205080204" pitchFamily="34" charset="-128"/>
              </a:rPr>
              <a:t>) is the probability of class </a:t>
            </a:r>
            <a:r>
              <a:rPr lang="en-US" altLang="ja-JP" sz="2600" i="1">
                <a:ea typeface="MS PGothic" panose="020B0600070205080204" pitchFamily="34" charset="-128"/>
              </a:rPr>
              <a:t>c</a:t>
            </a:r>
            <a:r>
              <a:rPr lang="en-US" altLang="ja-JP" sz="2600" i="1" baseline="-25000">
                <a:ea typeface="MS PGothic" panose="020B0600070205080204" pitchFamily="34" charset="-128"/>
              </a:rPr>
              <a:t>j </a:t>
            </a:r>
            <a:r>
              <a:rPr lang="en-US" altLang="ja-JP" sz="2600">
                <a:ea typeface="MS PGothic" panose="020B0600070205080204" pitchFamily="34" charset="-128"/>
              </a:rPr>
              <a:t>in data set </a:t>
            </a:r>
            <a:r>
              <a:rPr lang="en-US" altLang="ja-JP" sz="2600" i="1">
                <a:ea typeface="MS PGothic" panose="020B0600070205080204" pitchFamily="34" charset="-128"/>
              </a:rPr>
              <a:t>D</a:t>
            </a:r>
            <a:r>
              <a:rPr lang="en-US" altLang="ja-JP" sz="2600">
                <a:ea typeface="MS PGothic" panose="020B0600070205080204" pitchFamily="34" charset="-128"/>
              </a:rPr>
              <a:t> </a:t>
            </a:r>
            <a:endParaRPr lang="en-US" altLang="en-US" sz="2600">
              <a:ea typeface="黑体" panose="02010609060101010101" pitchFamily="49" charset="-122"/>
            </a:endParaRPr>
          </a:p>
          <a:p>
            <a:pPr eaLnBrk="1" hangingPunct="1"/>
            <a:r>
              <a:rPr lang="en-US" altLang="en-US" sz="2600">
                <a:ea typeface="黑体" panose="02010609060101010101" pitchFamily="49" charset="-122"/>
              </a:rPr>
              <a:t>We use entropy as a </a:t>
            </a:r>
            <a:r>
              <a:rPr lang="en-US" altLang="en-US" sz="2600">
                <a:solidFill>
                  <a:srgbClr val="3333CC"/>
                </a:solidFill>
                <a:ea typeface="黑体" panose="02010609060101010101" pitchFamily="49" charset="-122"/>
              </a:rPr>
              <a:t>measure of impurity or disorder</a:t>
            </a:r>
            <a:r>
              <a:rPr lang="en-US" altLang="en-US" sz="2600">
                <a:ea typeface="黑体" panose="02010609060101010101" pitchFamily="49" charset="-122"/>
              </a:rPr>
              <a:t> of data set </a:t>
            </a:r>
            <a:r>
              <a:rPr lang="en-US" altLang="en-US" sz="2600" i="1">
                <a:ea typeface="黑体" panose="02010609060101010101" pitchFamily="49" charset="-122"/>
              </a:rPr>
              <a:t>D</a:t>
            </a:r>
            <a:r>
              <a:rPr lang="en-US" altLang="en-US" sz="2600">
                <a:ea typeface="黑体" panose="02010609060101010101" pitchFamily="49" charset="-122"/>
              </a:rPr>
              <a:t>. (Or, a measure of information in a tree)</a:t>
            </a:r>
          </a:p>
          <a:p>
            <a:pPr eaLnBrk="1" hangingPunct="1"/>
            <a:endParaRPr lang="en-US" altLang="en-US" sz="2600">
              <a:ea typeface="黑体" panose="02010609060101010101" pitchFamily="49" charset="-122"/>
            </a:endParaRPr>
          </a:p>
        </p:txBody>
      </p:sp>
      <p:sp>
        <p:nvSpPr>
          <p:cNvPr id="20486" name="Rectangle 4">
            <a:extLst>
              <a:ext uri="{FF2B5EF4-FFF2-40B4-BE49-F238E27FC236}">
                <a16:creationId xmlns:a16="http://schemas.microsoft.com/office/drawing/2014/main" id="{0B1BE9DC-E6D5-934F-972B-6C8D54A3B087}"/>
              </a:ext>
            </a:extLst>
          </p:cNvPr>
          <p:cNvSpPr>
            <a:spLocks noChangeArrowheads="1"/>
          </p:cNvSpPr>
          <p:nvPr/>
        </p:nvSpPr>
        <p:spPr bwMode="auto">
          <a:xfrm>
            <a:off x="1524000" y="-184666"/>
            <a:ext cx="296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Clr>
                <a:schemeClr val="accent1"/>
              </a:buClr>
              <a:buSzPct val="65000"/>
              <a:buFont typeface="Wingdings" pitchFamily="2" charset="2"/>
              <a:buChar char="n"/>
            </a:pPr>
            <a:endParaRPr lang="en-US" altLang="en-US"/>
          </a:p>
        </p:txBody>
      </p:sp>
      <p:sp>
        <p:nvSpPr>
          <p:cNvPr id="20487" name="Rectangle 6">
            <a:extLst>
              <a:ext uri="{FF2B5EF4-FFF2-40B4-BE49-F238E27FC236}">
                <a16:creationId xmlns:a16="http://schemas.microsoft.com/office/drawing/2014/main" id="{23F01FFC-C876-8E43-9FC6-45C0D355523C}"/>
              </a:ext>
            </a:extLst>
          </p:cNvPr>
          <p:cNvSpPr>
            <a:spLocks noChangeArrowheads="1"/>
          </p:cNvSpPr>
          <p:nvPr/>
        </p:nvSpPr>
        <p:spPr bwMode="auto">
          <a:xfrm>
            <a:off x="1524000" y="-184666"/>
            <a:ext cx="296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Clr>
                <a:schemeClr val="accent1"/>
              </a:buClr>
              <a:buSzPct val="65000"/>
              <a:buFont typeface="Wingdings" pitchFamily="2" charset="2"/>
              <a:buChar char="n"/>
            </a:pPr>
            <a:endParaRPr lang="en-US" altLang="en-US"/>
          </a:p>
        </p:txBody>
      </p:sp>
      <p:sp>
        <p:nvSpPr>
          <p:cNvPr id="20488" name="Rectangle 12">
            <a:extLst>
              <a:ext uri="{FF2B5EF4-FFF2-40B4-BE49-F238E27FC236}">
                <a16:creationId xmlns:a16="http://schemas.microsoft.com/office/drawing/2014/main" id="{797585D6-D2B9-E64C-859D-B5972580ADD6}"/>
              </a:ext>
            </a:extLst>
          </p:cNvPr>
          <p:cNvSpPr>
            <a:spLocks noChangeArrowheads="1"/>
          </p:cNvSpPr>
          <p:nvPr/>
        </p:nvSpPr>
        <p:spPr bwMode="auto">
          <a:xfrm>
            <a:off x="1524000" y="-184666"/>
            <a:ext cx="296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Clr>
                <a:schemeClr val="accent1"/>
              </a:buClr>
              <a:buSzPct val="65000"/>
              <a:buFont typeface="Wingdings" pitchFamily="2" charset="2"/>
              <a:buChar char="n"/>
            </a:pPr>
            <a:endParaRPr lang="en-US" altLang="en-US"/>
          </a:p>
        </p:txBody>
      </p:sp>
      <p:graphicFrame>
        <p:nvGraphicFramePr>
          <p:cNvPr id="20482" name="Object 11">
            <a:extLst>
              <a:ext uri="{FF2B5EF4-FFF2-40B4-BE49-F238E27FC236}">
                <a16:creationId xmlns:a16="http://schemas.microsoft.com/office/drawing/2014/main" id="{B33CCB56-3E27-FC4A-8442-2428964B2BCE}"/>
              </a:ext>
            </a:extLst>
          </p:cNvPr>
          <p:cNvGraphicFramePr>
            <a:graphicFrameLocks noChangeAspect="1"/>
          </p:cNvGraphicFramePr>
          <p:nvPr/>
        </p:nvGraphicFramePr>
        <p:xfrm>
          <a:off x="3000376" y="1881188"/>
          <a:ext cx="5148263" cy="2298700"/>
        </p:xfrm>
        <a:graphic>
          <a:graphicData uri="http://schemas.openxmlformats.org/presentationml/2006/ole">
            <mc:AlternateContent xmlns:mc="http://schemas.openxmlformats.org/markup-compatibility/2006">
              <mc:Choice xmlns:v="urn:schemas-microsoft-com:vml" Requires="v">
                <p:oleObj spid="_x0000_s48130" name="Equation" r:id="rId3" imgW="47104300" imgH="21069300" progId="Equation.3">
                  <p:embed/>
                </p:oleObj>
              </mc:Choice>
              <mc:Fallback>
                <p:oleObj name="Equation" r:id="rId3" imgW="47104300" imgH="21069300" progId="Equation.3">
                  <p:embed/>
                  <p:pic>
                    <p:nvPicPr>
                      <p:cNvPr id="20482" name="Object 11">
                        <a:extLst>
                          <a:ext uri="{FF2B5EF4-FFF2-40B4-BE49-F238E27FC236}">
                            <a16:creationId xmlns:a16="http://schemas.microsoft.com/office/drawing/2014/main" id="{B33CCB56-3E27-FC4A-8442-2428964B2B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76" y="1881188"/>
                        <a:ext cx="5148263"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3359904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Slide Number Placeholder 4">
            <a:extLst>
              <a:ext uri="{FF2B5EF4-FFF2-40B4-BE49-F238E27FC236}">
                <a16:creationId xmlns:a16="http://schemas.microsoft.com/office/drawing/2014/main" id="{2CCD9F7B-9FB1-D549-B8A0-56ECD3512E1B}"/>
              </a:ext>
            </a:extLst>
          </p:cNvPr>
          <p:cNvSpPr>
            <a:spLocks noGrp="1"/>
          </p:cNvSpPr>
          <p:nvPr>
            <p:ph type="sldNum" sz="quarter" idx="12"/>
          </p:nvPr>
        </p:nvSpPr>
        <p:spPr>
          <a:xfrm>
            <a:off x="6854825" y="6400801"/>
            <a:ext cx="3733800" cy="284163"/>
          </a:xfrm>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fld id="{638BAF9F-847F-4844-8DBC-127C091295C8}" type="slidenum">
              <a:rPr lang="en-US" altLang="en-US">
                <a:latin typeface="Garamond" panose="02020404030301010803" pitchFamily="18" charset="0"/>
              </a:rPr>
              <a:pPr algn="r" eaLnBrk="1" hangingPunct="1"/>
              <a:t>43</a:t>
            </a:fld>
            <a:endParaRPr lang="en-US" altLang="en-US">
              <a:latin typeface="Garamond" panose="02020404030301010803" pitchFamily="18" charset="0"/>
            </a:endParaRPr>
          </a:p>
        </p:txBody>
      </p:sp>
      <p:sp>
        <p:nvSpPr>
          <p:cNvPr id="99331" name="Rectangle 2">
            <a:extLst>
              <a:ext uri="{FF2B5EF4-FFF2-40B4-BE49-F238E27FC236}">
                <a16:creationId xmlns:a16="http://schemas.microsoft.com/office/drawing/2014/main" id="{6AC304FC-C7AC-6B4C-B6F2-02A8B4BBED6A}"/>
              </a:ext>
            </a:extLst>
          </p:cNvPr>
          <p:cNvSpPr>
            <a:spLocks noGrp="1" noChangeArrowheads="1"/>
          </p:cNvSpPr>
          <p:nvPr>
            <p:ph type="title"/>
          </p:nvPr>
        </p:nvSpPr>
        <p:spPr/>
        <p:txBody>
          <a:bodyPr/>
          <a:lstStyle/>
          <a:p>
            <a:pPr eaLnBrk="1" hangingPunct="1"/>
            <a:r>
              <a:rPr lang="en-US" altLang="en-US">
                <a:ea typeface="微软雅黑" panose="020B0503020204020204" pitchFamily="34" charset="-122"/>
              </a:rPr>
              <a:t>Entropy measure: let us get a feeling</a:t>
            </a:r>
          </a:p>
        </p:txBody>
      </p:sp>
      <p:pic>
        <p:nvPicPr>
          <p:cNvPr id="99332" name="Picture 3">
            <a:extLst>
              <a:ext uri="{FF2B5EF4-FFF2-40B4-BE49-F238E27FC236}">
                <a16:creationId xmlns:a16="http://schemas.microsoft.com/office/drawing/2014/main" id="{D7271AB8-D84C-2548-97BC-7EC6928F0A3C}"/>
              </a:ext>
            </a:extLst>
          </p:cNvPr>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909763" y="1233489"/>
            <a:ext cx="8399462" cy="4319587"/>
          </a:xfrm>
        </p:spPr>
      </p:pic>
      <p:sp>
        <p:nvSpPr>
          <p:cNvPr id="99333" name="Text Box 4">
            <a:extLst>
              <a:ext uri="{FF2B5EF4-FFF2-40B4-BE49-F238E27FC236}">
                <a16:creationId xmlns:a16="http://schemas.microsoft.com/office/drawing/2014/main" id="{9F3A328D-192B-6F4C-A7E3-56624ADCB8A8}"/>
              </a:ext>
            </a:extLst>
          </p:cNvPr>
          <p:cNvSpPr txBox="1">
            <a:spLocks noChangeArrowheads="1"/>
          </p:cNvSpPr>
          <p:nvPr/>
        </p:nvSpPr>
        <p:spPr bwMode="auto">
          <a:xfrm>
            <a:off x="1774825" y="5589589"/>
            <a:ext cx="8642350" cy="830997"/>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chemeClr val="accent1"/>
              </a:buClr>
              <a:buSzPct val="65000"/>
              <a:buFont typeface="Wingdings" pitchFamily="2" charset="2"/>
              <a:buChar char="n"/>
            </a:pPr>
            <a:r>
              <a:rPr lang="en-US" altLang="en-US" sz="2400">
                <a:solidFill>
                  <a:srgbClr val="FF0000"/>
                </a:solidFill>
                <a:latin typeface="Arial" panose="020B0604020202020204" pitchFamily="34" charset="0"/>
              </a:rPr>
              <a:t>As the data become purer and purer, the entropy value becomes smaller and smaller. </a:t>
            </a:r>
            <a:r>
              <a:rPr lang="en-US" altLang="en-US" sz="2400">
                <a:solidFill>
                  <a:srgbClr val="3333CC"/>
                </a:solidFill>
                <a:latin typeface="Arial" panose="020B0604020202020204" pitchFamily="34" charset="0"/>
              </a:rPr>
              <a:t>This is useful to us!</a:t>
            </a:r>
          </a:p>
        </p:txBody>
      </p:sp>
    </p:spTree>
    <p:extLst>
      <p:ext uri="{BB962C8B-B14F-4D97-AF65-F5344CB8AC3E}">
        <p14:creationId xmlns:p14="http://schemas.microsoft.com/office/powerpoint/2010/main" val="3982721390"/>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Slide Number Placeholder 6">
            <a:extLst>
              <a:ext uri="{FF2B5EF4-FFF2-40B4-BE49-F238E27FC236}">
                <a16:creationId xmlns:a16="http://schemas.microsoft.com/office/drawing/2014/main" id="{960AD6F9-599B-8F46-B7C8-CFF932534B73}"/>
              </a:ext>
            </a:extLst>
          </p:cNvPr>
          <p:cNvSpPr>
            <a:spLocks noGrp="1"/>
          </p:cNvSpPr>
          <p:nvPr>
            <p:ph type="sldNum" sz="quarter" idx="11"/>
          </p:nvPr>
        </p:nvSpPr>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FC70B63F-294E-7044-BB34-3676C54B09A3}" type="slidenum">
              <a:rPr lang="en-US" altLang="en-US">
                <a:latin typeface="Garamond" panose="02020404030301010803" pitchFamily="18" charset="0"/>
              </a:rPr>
              <a:pPr eaLnBrk="1" hangingPunct="1"/>
              <a:t>44</a:t>
            </a:fld>
            <a:endParaRPr lang="en-US" altLang="en-US">
              <a:latin typeface="Garamond" panose="02020404030301010803" pitchFamily="18" charset="0"/>
            </a:endParaRPr>
          </a:p>
        </p:txBody>
      </p:sp>
      <p:sp>
        <p:nvSpPr>
          <p:cNvPr id="21508" name="Rectangle 2">
            <a:extLst>
              <a:ext uri="{FF2B5EF4-FFF2-40B4-BE49-F238E27FC236}">
                <a16:creationId xmlns:a16="http://schemas.microsoft.com/office/drawing/2014/main" id="{2962544C-A3AE-0C43-846C-2BBBBEF8048A}"/>
              </a:ext>
            </a:extLst>
          </p:cNvPr>
          <p:cNvSpPr>
            <a:spLocks noGrp="1" noChangeArrowheads="1"/>
          </p:cNvSpPr>
          <p:nvPr>
            <p:ph type="title"/>
          </p:nvPr>
        </p:nvSpPr>
        <p:spPr>
          <a:xfrm>
            <a:off x="2089151" y="277814"/>
            <a:ext cx="7751763" cy="1139825"/>
          </a:xfrm>
        </p:spPr>
        <p:txBody>
          <a:bodyPr/>
          <a:lstStyle/>
          <a:p>
            <a:pPr eaLnBrk="1" hangingPunct="1"/>
            <a:r>
              <a:rPr lang="en-US" altLang="en-US">
                <a:ea typeface="微软雅黑" panose="020B0503020204020204" pitchFamily="34" charset="-122"/>
              </a:rPr>
              <a:t>Information gain</a:t>
            </a:r>
          </a:p>
        </p:txBody>
      </p:sp>
      <p:sp>
        <p:nvSpPr>
          <p:cNvPr id="21509" name="Rectangle 3">
            <a:extLst>
              <a:ext uri="{FF2B5EF4-FFF2-40B4-BE49-F238E27FC236}">
                <a16:creationId xmlns:a16="http://schemas.microsoft.com/office/drawing/2014/main" id="{DCA3078E-F549-2644-A1C1-88EBE6E03B09}"/>
              </a:ext>
            </a:extLst>
          </p:cNvPr>
          <p:cNvSpPr>
            <a:spLocks noGrp="1" noChangeArrowheads="1"/>
          </p:cNvSpPr>
          <p:nvPr>
            <p:ph type="body" sz="half" idx="1"/>
          </p:nvPr>
        </p:nvSpPr>
        <p:spPr>
          <a:xfrm>
            <a:off x="1981200" y="1412875"/>
            <a:ext cx="8255000" cy="4718050"/>
          </a:xfrm>
        </p:spPr>
        <p:txBody>
          <a:bodyPr/>
          <a:lstStyle/>
          <a:p>
            <a:pPr eaLnBrk="1" hangingPunct="1"/>
            <a:r>
              <a:rPr lang="en-US" altLang="en-US" sz="2600">
                <a:ea typeface="黑体" panose="02010609060101010101" pitchFamily="49" charset="-122"/>
              </a:rPr>
              <a:t>Given a set of examples </a:t>
            </a:r>
            <a:r>
              <a:rPr lang="en-US" altLang="en-US" sz="2600" i="1">
                <a:ea typeface="黑体" panose="02010609060101010101" pitchFamily="49" charset="-122"/>
              </a:rPr>
              <a:t>D</a:t>
            </a:r>
            <a:r>
              <a:rPr lang="en-US" altLang="en-US" sz="2600">
                <a:ea typeface="黑体" panose="02010609060101010101" pitchFamily="49" charset="-122"/>
              </a:rPr>
              <a:t>, we first compute its entropy:</a:t>
            </a:r>
          </a:p>
          <a:p>
            <a:pPr eaLnBrk="1" hangingPunct="1"/>
            <a:endParaRPr lang="en-US" altLang="en-US" sz="2600">
              <a:ea typeface="黑体" panose="02010609060101010101" pitchFamily="49" charset="-122"/>
            </a:endParaRPr>
          </a:p>
          <a:p>
            <a:pPr eaLnBrk="1" hangingPunct="1"/>
            <a:endParaRPr lang="en-US" altLang="en-US" sz="2600">
              <a:ea typeface="黑体" panose="02010609060101010101" pitchFamily="49" charset="-122"/>
            </a:endParaRPr>
          </a:p>
          <a:p>
            <a:pPr eaLnBrk="1" hangingPunct="1"/>
            <a:r>
              <a:rPr lang="en-US" altLang="en-US" sz="2600">
                <a:ea typeface="黑体" panose="02010609060101010101" pitchFamily="49" charset="-122"/>
              </a:rPr>
              <a:t>If we make attribute </a:t>
            </a:r>
            <a:r>
              <a:rPr lang="en-US" altLang="en-US" sz="2600" i="1">
                <a:solidFill>
                  <a:srgbClr val="FF0000"/>
                </a:solidFill>
                <a:ea typeface="黑体" panose="02010609060101010101" pitchFamily="49" charset="-122"/>
              </a:rPr>
              <a:t>A</a:t>
            </a:r>
            <a:r>
              <a:rPr lang="en-US" altLang="en-US" sz="2600" i="1" baseline="-25000">
                <a:solidFill>
                  <a:srgbClr val="FF0000"/>
                </a:solidFill>
                <a:ea typeface="黑体" panose="02010609060101010101" pitchFamily="49" charset="-122"/>
              </a:rPr>
              <a:t>i</a:t>
            </a:r>
            <a:r>
              <a:rPr lang="en-US" altLang="en-US" sz="2600">
                <a:solidFill>
                  <a:schemeClr val="hlink"/>
                </a:solidFill>
                <a:ea typeface="黑体" panose="02010609060101010101" pitchFamily="49" charset="-122"/>
              </a:rPr>
              <a:t>, </a:t>
            </a:r>
            <a:r>
              <a:rPr lang="en-US" altLang="en-US" sz="2600">
                <a:solidFill>
                  <a:srgbClr val="3333CC"/>
                </a:solidFill>
                <a:ea typeface="黑体" panose="02010609060101010101" pitchFamily="49" charset="-122"/>
              </a:rPr>
              <a:t>with v values</a:t>
            </a:r>
            <a:r>
              <a:rPr lang="en-US" altLang="en-US" sz="2600">
                <a:ea typeface="黑体" panose="02010609060101010101" pitchFamily="49" charset="-122"/>
              </a:rPr>
              <a:t>, the root of the current tree, this will partition </a:t>
            </a:r>
            <a:r>
              <a:rPr lang="en-US" altLang="en-US" sz="2600" i="1">
                <a:ea typeface="黑体" panose="02010609060101010101" pitchFamily="49" charset="-122"/>
              </a:rPr>
              <a:t>D</a:t>
            </a:r>
            <a:r>
              <a:rPr lang="en-US" altLang="en-US" sz="2600">
                <a:ea typeface="黑体" panose="02010609060101010101" pitchFamily="49" charset="-122"/>
              </a:rPr>
              <a:t> into </a:t>
            </a:r>
            <a:r>
              <a:rPr lang="en-US" altLang="en-US" sz="2600">
                <a:solidFill>
                  <a:srgbClr val="3333CC"/>
                </a:solidFill>
                <a:ea typeface="黑体" panose="02010609060101010101" pitchFamily="49" charset="-122"/>
              </a:rPr>
              <a:t>v</a:t>
            </a:r>
            <a:r>
              <a:rPr lang="en-US" altLang="en-US" sz="2600">
                <a:ea typeface="黑体" panose="02010609060101010101" pitchFamily="49" charset="-122"/>
              </a:rPr>
              <a:t> subsets </a:t>
            </a:r>
            <a:r>
              <a:rPr lang="en-US" altLang="ja-JP" sz="2600" i="1">
                <a:ea typeface="MS PGothic" panose="020B0600070205080204" pitchFamily="34" charset="-128"/>
              </a:rPr>
              <a:t>D</a:t>
            </a:r>
            <a:r>
              <a:rPr lang="en-US" altLang="ja-JP" sz="2600" baseline="-25000">
                <a:ea typeface="MS PGothic" panose="020B0600070205080204" pitchFamily="34" charset="-128"/>
              </a:rPr>
              <a:t>1</a:t>
            </a:r>
            <a:r>
              <a:rPr lang="en-US" altLang="ja-JP" sz="2600" i="1">
                <a:ea typeface="MS PGothic" panose="020B0600070205080204" pitchFamily="34" charset="-128"/>
              </a:rPr>
              <a:t>, D</a:t>
            </a:r>
            <a:r>
              <a:rPr lang="en-US" altLang="ja-JP" sz="2600" baseline="-25000">
                <a:ea typeface="MS PGothic" panose="020B0600070205080204" pitchFamily="34" charset="-128"/>
              </a:rPr>
              <a:t>2</a:t>
            </a:r>
            <a:r>
              <a:rPr lang="en-US" altLang="ja-JP" sz="2600" i="1">
                <a:ea typeface="MS PGothic" panose="020B0600070205080204" pitchFamily="34" charset="-128"/>
              </a:rPr>
              <a:t> …, D</a:t>
            </a:r>
            <a:r>
              <a:rPr lang="en-US" altLang="ja-JP" sz="2600" baseline="-25000">
                <a:ea typeface="MS PGothic" panose="020B0600070205080204" pitchFamily="34" charset="-128"/>
              </a:rPr>
              <a:t>v</a:t>
            </a:r>
            <a:r>
              <a:rPr lang="en-US" altLang="ja-JP" sz="2600">
                <a:ea typeface="MS PGothic" panose="020B0600070205080204" pitchFamily="34" charset="-128"/>
              </a:rPr>
              <a:t> </a:t>
            </a:r>
            <a:r>
              <a:rPr lang="en-US" altLang="en-US" sz="2600">
                <a:ea typeface="黑体" panose="02010609060101010101" pitchFamily="49" charset="-122"/>
              </a:rPr>
              <a:t>. The expected entropy if </a:t>
            </a:r>
            <a:r>
              <a:rPr lang="en-US" altLang="en-US" sz="2600" i="1">
                <a:solidFill>
                  <a:srgbClr val="FF0000"/>
                </a:solidFill>
                <a:ea typeface="黑体" panose="02010609060101010101" pitchFamily="49" charset="-122"/>
              </a:rPr>
              <a:t>A</a:t>
            </a:r>
            <a:r>
              <a:rPr lang="en-US" altLang="en-US" sz="2600" i="1" baseline="-25000">
                <a:solidFill>
                  <a:srgbClr val="FF0000"/>
                </a:solidFill>
                <a:ea typeface="黑体" panose="02010609060101010101" pitchFamily="49" charset="-122"/>
              </a:rPr>
              <a:t>i</a:t>
            </a:r>
            <a:r>
              <a:rPr lang="en-US" altLang="en-US" sz="2600">
                <a:solidFill>
                  <a:schemeClr val="hlink"/>
                </a:solidFill>
                <a:ea typeface="黑体" panose="02010609060101010101" pitchFamily="49" charset="-122"/>
              </a:rPr>
              <a:t> </a:t>
            </a:r>
            <a:r>
              <a:rPr lang="en-US" altLang="en-US" sz="2600">
                <a:solidFill>
                  <a:srgbClr val="3333CC"/>
                </a:solidFill>
                <a:ea typeface="黑体" panose="02010609060101010101" pitchFamily="49" charset="-122"/>
              </a:rPr>
              <a:t>is used</a:t>
            </a:r>
            <a:r>
              <a:rPr lang="en-US" altLang="en-US" sz="2600">
                <a:ea typeface="黑体" panose="02010609060101010101" pitchFamily="49" charset="-122"/>
              </a:rPr>
              <a:t> as the current root:</a:t>
            </a:r>
          </a:p>
          <a:p>
            <a:pPr eaLnBrk="1" hangingPunct="1"/>
            <a:endParaRPr lang="en-US" altLang="en-US" sz="2600">
              <a:ea typeface="黑体" panose="02010609060101010101" pitchFamily="49" charset="-122"/>
            </a:endParaRPr>
          </a:p>
        </p:txBody>
      </p:sp>
      <p:pic>
        <p:nvPicPr>
          <p:cNvPr id="21510" name="Picture 4">
            <a:extLst>
              <a:ext uri="{FF2B5EF4-FFF2-40B4-BE49-F238E27FC236}">
                <a16:creationId xmlns:a16="http://schemas.microsoft.com/office/drawing/2014/main" id="{08DA7E8F-97D0-7641-9620-FCA1132D4E67}"/>
              </a:ext>
            </a:extLst>
          </p:cNvPr>
          <p:cNvPicPr>
            <a:picLocks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3719514" y="1916113"/>
            <a:ext cx="5545137" cy="1008062"/>
          </a:xfrm>
          <a:noFill/>
        </p:spPr>
      </p:pic>
      <p:sp>
        <p:nvSpPr>
          <p:cNvPr id="21511" name="Rectangle 13">
            <a:extLst>
              <a:ext uri="{FF2B5EF4-FFF2-40B4-BE49-F238E27FC236}">
                <a16:creationId xmlns:a16="http://schemas.microsoft.com/office/drawing/2014/main" id="{0B4050CB-6555-2647-9F5F-26A0E0CB1C11}"/>
              </a:ext>
            </a:extLst>
          </p:cNvPr>
          <p:cNvSpPr>
            <a:spLocks noChangeArrowheads="1"/>
          </p:cNvSpPr>
          <p:nvPr/>
        </p:nvSpPr>
        <p:spPr bwMode="auto">
          <a:xfrm>
            <a:off x="1524000" y="-184666"/>
            <a:ext cx="296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Clr>
                <a:schemeClr val="accent1"/>
              </a:buClr>
              <a:buSzPct val="65000"/>
              <a:buFont typeface="Wingdings" pitchFamily="2" charset="2"/>
              <a:buChar char="n"/>
            </a:pPr>
            <a:endParaRPr lang="en-US" altLang="en-US"/>
          </a:p>
        </p:txBody>
      </p:sp>
      <p:graphicFrame>
        <p:nvGraphicFramePr>
          <p:cNvPr id="21506" name="Object 12">
            <a:extLst>
              <a:ext uri="{FF2B5EF4-FFF2-40B4-BE49-F238E27FC236}">
                <a16:creationId xmlns:a16="http://schemas.microsoft.com/office/drawing/2014/main" id="{74715268-0A4F-984D-AF09-328BA2FAFECA}"/>
              </a:ext>
            </a:extLst>
          </p:cNvPr>
          <p:cNvGraphicFramePr>
            <a:graphicFrameLocks noChangeAspect="1"/>
          </p:cNvGraphicFramePr>
          <p:nvPr/>
        </p:nvGraphicFramePr>
        <p:xfrm>
          <a:off x="3598863" y="4792664"/>
          <a:ext cx="5353050" cy="1120775"/>
        </p:xfrm>
        <a:graphic>
          <a:graphicData uri="http://schemas.openxmlformats.org/presentationml/2006/ole">
            <mc:AlternateContent xmlns:mc="http://schemas.openxmlformats.org/markup-compatibility/2006">
              <mc:Choice xmlns:v="urn:schemas-microsoft-com:vml" Requires="v">
                <p:oleObj spid="_x0000_s51202" name="Equation" r:id="rId4" imgW="50317400" imgH="10528300" progId="Equation.3">
                  <p:embed/>
                </p:oleObj>
              </mc:Choice>
              <mc:Fallback>
                <p:oleObj name="Equation" r:id="rId4" imgW="50317400" imgH="10528300" progId="Equation.3">
                  <p:embed/>
                  <p:pic>
                    <p:nvPicPr>
                      <p:cNvPr id="21506" name="Object 12">
                        <a:extLst>
                          <a:ext uri="{FF2B5EF4-FFF2-40B4-BE49-F238E27FC236}">
                            <a16:creationId xmlns:a16="http://schemas.microsoft.com/office/drawing/2014/main" id="{74715268-0A4F-984D-AF09-328BA2FAFE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8863" y="4792664"/>
                        <a:ext cx="535305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28653572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Slide Number Placeholder 6">
            <a:extLst>
              <a:ext uri="{FF2B5EF4-FFF2-40B4-BE49-F238E27FC236}">
                <a16:creationId xmlns:a16="http://schemas.microsoft.com/office/drawing/2014/main" id="{109F19CD-CD31-B445-9E1B-66557EBBE565}"/>
              </a:ext>
            </a:extLst>
          </p:cNvPr>
          <p:cNvSpPr>
            <a:spLocks noGrp="1"/>
          </p:cNvSpPr>
          <p:nvPr>
            <p:ph type="sldNum" sz="quarter" idx="11"/>
          </p:nvPr>
        </p:nvSpPr>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BA58E74C-CC25-D04E-99DA-C6442F8A05CC}" type="slidenum">
              <a:rPr lang="en-US" altLang="en-US">
                <a:latin typeface="Garamond" panose="02020404030301010803" pitchFamily="18" charset="0"/>
              </a:rPr>
              <a:pPr eaLnBrk="1" hangingPunct="1"/>
              <a:t>45</a:t>
            </a:fld>
            <a:endParaRPr lang="en-US" altLang="en-US">
              <a:latin typeface="Garamond" panose="02020404030301010803" pitchFamily="18" charset="0"/>
            </a:endParaRPr>
          </a:p>
        </p:txBody>
      </p:sp>
      <p:sp>
        <p:nvSpPr>
          <p:cNvPr id="22532" name="Rectangle 2">
            <a:extLst>
              <a:ext uri="{FF2B5EF4-FFF2-40B4-BE49-F238E27FC236}">
                <a16:creationId xmlns:a16="http://schemas.microsoft.com/office/drawing/2014/main" id="{203E53C3-D299-674A-97BB-E302785198C2}"/>
              </a:ext>
            </a:extLst>
          </p:cNvPr>
          <p:cNvSpPr>
            <a:spLocks noGrp="1" noChangeArrowheads="1"/>
          </p:cNvSpPr>
          <p:nvPr>
            <p:ph type="title"/>
          </p:nvPr>
        </p:nvSpPr>
        <p:spPr>
          <a:xfrm>
            <a:off x="2100263" y="333376"/>
            <a:ext cx="8229600" cy="1139825"/>
          </a:xfrm>
        </p:spPr>
        <p:txBody>
          <a:bodyPr/>
          <a:lstStyle/>
          <a:p>
            <a:pPr eaLnBrk="1" hangingPunct="1"/>
            <a:r>
              <a:rPr lang="en-US" altLang="en-US">
                <a:ea typeface="微软雅黑" panose="020B0503020204020204" pitchFamily="34" charset="-122"/>
              </a:rPr>
              <a:t>Information gain (cont …)</a:t>
            </a:r>
          </a:p>
        </p:txBody>
      </p:sp>
      <p:sp>
        <p:nvSpPr>
          <p:cNvPr id="22533" name="Rectangle 3">
            <a:extLst>
              <a:ext uri="{FF2B5EF4-FFF2-40B4-BE49-F238E27FC236}">
                <a16:creationId xmlns:a16="http://schemas.microsoft.com/office/drawing/2014/main" id="{E2C4ECBB-C43E-F645-9119-27BF9A1E974B}"/>
              </a:ext>
            </a:extLst>
          </p:cNvPr>
          <p:cNvSpPr>
            <a:spLocks noGrp="1" noChangeArrowheads="1"/>
          </p:cNvSpPr>
          <p:nvPr>
            <p:ph type="body" sz="half" idx="1"/>
          </p:nvPr>
        </p:nvSpPr>
        <p:spPr>
          <a:xfrm>
            <a:off x="1981201" y="1600201"/>
            <a:ext cx="7643813" cy="4530725"/>
          </a:xfrm>
        </p:spPr>
        <p:txBody>
          <a:bodyPr/>
          <a:lstStyle/>
          <a:p>
            <a:pPr eaLnBrk="1" hangingPunct="1"/>
            <a:r>
              <a:rPr lang="en-US" altLang="en-US" sz="2600">
                <a:solidFill>
                  <a:srgbClr val="FF0000"/>
                </a:solidFill>
                <a:ea typeface="黑体" panose="02010609060101010101" pitchFamily="49" charset="-122"/>
              </a:rPr>
              <a:t>Information gained</a:t>
            </a:r>
            <a:r>
              <a:rPr lang="en-US" altLang="en-US" sz="2600">
                <a:ea typeface="黑体" panose="02010609060101010101" pitchFamily="49" charset="-122"/>
              </a:rPr>
              <a:t> by selecting attribute </a:t>
            </a:r>
            <a:r>
              <a:rPr lang="en-US" altLang="en-US" sz="2600" i="1">
                <a:solidFill>
                  <a:srgbClr val="FF0000"/>
                </a:solidFill>
                <a:ea typeface="黑体" panose="02010609060101010101" pitchFamily="49" charset="-122"/>
              </a:rPr>
              <a:t>A</a:t>
            </a:r>
            <a:r>
              <a:rPr lang="en-US" altLang="en-US" sz="2600" i="1" baseline="-25000">
                <a:solidFill>
                  <a:srgbClr val="FF0000"/>
                </a:solidFill>
                <a:ea typeface="黑体" panose="02010609060101010101" pitchFamily="49" charset="-122"/>
              </a:rPr>
              <a:t>i </a:t>
            </a:r>
            <a:r>
              <a:rPr lang="en-US" altLang="en-US" sz="2600">
                <a:solidFill>
                  <a:srgbClr val="3333CC"/>
                </a:solidFill>
                <a:ea typeface="黑体" panose="02010609060101010101" pitchFamily="49" charset="-122"/>
              </a:rPr>
              <a:t>to branch or to partition the data is </a:t>
            </a:r>
          </a:p>
          <a:p>
            <a:pPr eaLnBrk="1" hangingPunct="1"/>
            <a:endParaRPr lang="en-US" altLang="en-US" sz="2600">
              <a:ea typeface="黑体" panose="02010609060101010101" pitchFamily="49" charset="-122"/>
            </a:endParaRPr>
          </a:p>
          <a:p>
            <a:pPr eaLnBrk="1" hangingPunct="1"/>
            <a:endParaRPr lang="en-US" altLang="en-US" sz="2600">
              <a:ea typeface="黑体" panose="02010609060101010101" pitchFamily="49" charset="-122"/>
            </a:endParaRPr>
          </a:p>
          <a:p>
            <a:pPr eaLnBrk="1" hangingPunct="1"/>
            <a:r>
              <a:rPr lang="en-US" altLang="en-US" sz="2600">
                <a:ea typeface="黑体" panose="02010609060101010101" pitchFamily="49" charset="-122"/>
              </a:rPr>
              <a:t>We choose the attribute with the highest gain to branch/split the current tree. </a:t>
            </a:r>
          </a:p>
        </p:txBody>
      </p:sp>
      <p:sp>
        <p:nvSpPr>
          <p:cNvPr id="22534" name="Rectangle 10">
            <a:extLst>
              <a:ext uri="{FF2B5EF4-FFF2-40B4-BE49-F238E27FC236}">
                <a16:creationId xmlns:a16="http://schemas.microsoft.com/office/drawing/2014/main" id="{F1F7EE8B-BA89-8348-B820-734C131ABD81}"/>
              </a:ext>
            </a:extLst>
          </p:cNvPr>
          <p:cNvSpPr>
            <a:spLocks noChangeArrowheads="1"/>
          </p:cNvSpPr>
          <p:nvPr/>
        </p:nvSpPr>
        <p:spPr bwMode="auto">
          <a:xfrm>
            <a:off x="1524000" y="3130034"/>
            <a:ext cx="296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Clr>
                <a:schemeClr val="accent1"/>
              </a:buClr>
              <a:buSzPct val="65000"/>
              <a:buFont typeface="Wingdings" pitchFamily="2" charset="2"/>
              <a:buChar char="n"/>
            </a:pPr>
            <a:endParaRPr lang="en-US" altLang="en-US"/>
          </a:p>
        </p:txBody>
      </p:sp>
      <p:graphicFrame>
        <p:nvGraphicFramePr>
          <p:cNvPr id="22530" name="Object 9">
            <a:extLst>
              <a:ext uri="{FF2B5EF4-FFF2-40B4-BE49-F238E27FC236}">
                <a16:creationId xmlns:a16="http://schemas.microsoft.com/office/drawing/2014/main" id="{B098711A-55CF-164A-8EFA-568C7D02D2BE}"/>
              </a:ext>
            </a:extLst>
          </p:cNvPr>
          <p:cNvGraphicFramePr>
            <a:graphicFrameLocks noChangeAspect="1"/>
          </p:cNvGraphicFramePr>
          <p:nvPr/>
        </p:nvGraphicFramePr>
        <p:xfrm>
          <a:off x="2747964" y="2600325"/>
          <a:ext cx="6192837" cy="609600"/>
        </p:xfrm>
        <a:graphic>
          <a:graphicData uri="http://schemas.openxmlformats.org/presentationml/2006/ole">
            <mc:AlternateContent xmlns:mc="http://schemas.openxmlformats.org/markup-compatibility/2006">
              <mc:Choice xmlns:v="urn:schemas-microsoft-com:vml" Requires="v">
                <p:oleObj spid="_x0000_s52226" name="Equation" r:id="rId3" imgW="53543200" imgH="5270500" progId="Equation.3">
                  <p:embed/>
                </p:oleObj>
              </mc:Choice>
              <mc:Fallback>
                <p:oleObj name="Equation" r:id="rId3" imgW="53543200" imgH="5270500" progId="Equation.3">
                  <p:embed/>
                  <p:pic>
                    <p:nvPicPr>
                      <p:cNvPr id="22530" name="Object 9">
                        <a:extLst>
                          <a:ext uri="{FF2B5EF4-FFF2-40B4-BE49-F238E27FC236}">
                            <a16:creationId xmlns:a16="http://schemas.microsoft.com/office/drawing/2014/main" id="{B098711A-55CF-164A-8EFA-568C7D02D2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7964" y="2600325"/>
                        <a:ext cx="61928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6725609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lide Number Placeholder 7">
            <a:extLst>
              <a:ext uri="{FF2B5EF4-FFF2-40B4-BE49-F238E27FC236}">
                <a16:creationId xmlns:a16="http://schemas.microsoft.com/office/drawing/2014/main" id="{E6FE6E7E-62E0-A64F-8710-8B515FBB3DD5}"/>
              </a:ext>
            </a:extLst>
          </p:cNvPr>
          <p:cNvSpPr>
            <a:spLocks noGrp="1"/>
          </p:cNvSpPr>
          <p:nvPr>
            <p:ph type="sldNum" sz="quarter" idx="11"/>
          </p:nvPr>
        </p:nvSpPr>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661E3321-9A27-AE47-8C69-132507A76AEF}" type="slidenum">
              <a:rPr lang="en-US" altLang="en-US">
                <a:latin typeface="Garamond" panose="02020404030301010803" pitchFamily="18" charset="0"/>
              </a:rPr>
              <a:pPr eaLnBrk="1" hangingPunct="1"/>
              <a:t>46</a:t>
            </a:fld>
            <a:endParaRPr lang="en-US" altLang="en-US">
              <a:latin typeface="Garamond" panose="02020404030301010803" pitchFamily="18" charset="0"/>
            </a:endParaRPr>
          </a:p>
        </p:txBody>
      </p:sp>
      <p:pic>
        <p:nvPicPr>
          <p:cNvPr id="23559" name="Picture 4">
            <a:extLst>
              <a:ext uri="{FF2B5EF4-FFF2-40B4-BE49-F238E27FC236}">
                <a16:creationId xmlns:a16="http://schemas.microsoft.com/office/drawing/2014/main" id="{B876F2C7-DD7B-FD46-B2D3-24C5C7D75952}"/>
              </a:ext>
            </a:extLst>
          </p:cNvPr>
          <p:cNvPicPr>
            <a:picLocks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6059489" y="188914"/>
            <a:ext cx="4429125" cy="3203575"/>
          </a:xfrm>
          <a:noFill/>
        </p:spPr>
      </p:pic>
      <p:graphicFrame>
        <p:nvGraphicFramePr>
          <p:cNvPr id="23554" name="Object 7">
            <a:extLst>
              <a:ext uri="{FF2B5EF4-FFF2-40B4-BE49-F238E27FC236}">
                <a16:creationId xmlns:a16="http://schemas.microsoft.com/office/drawing/2014/main" id="{E3E68953-804C-B049-A848-35A58B260298}"/>
              </a:ext>
            </a:extLst>
          </p:cNvPr>
          <p:cNvGraphicFramePr>
            <a:graphicFrameLocks noChangeAspect="1"/>
          </p:cNvGraphicFramePr>
          <p:nvPr>
            <p:ph sz="quarter" idx="2"/>
          </p:nvPr>
        </p:nvGraphicFramePr>
        <p:xfrm>
          <a:off x="7356476" y="3525838"/>
          <a:ext cx="3095625" cy="1179512"/>
        </p:xfrm>
        <a:graphic>
          <a:graphicData uri="http://schemas.openxmlformats.org/presentationml/2006/ole">
            <mc:AlternateContent xmlns:mc="http://schemas.openxmlformats.org/markup-compatibility/2006">
              <mc:Choice xmlns:v="urn:schemas-microsoft-com:vml" Requires="v">
                <p:oleObj spid="_x0000_s54277" name="Worksheet" r:id="rId4" imgW="3632200" imgH="1397000" progId="Excel.Sheet.8">
                  <p:embed/>
                </p:oleObj>
              </mc:Choice>
              <mc:Fallback>
                <p:oleObj name="Worksheet" r:id="rId4" imgW="3632200" imgH="1397000" progId="Excel.Sheet.8">
                  <p:embed/>
                  <p:pic>
                    <p:nvPicPr>
                      <p:cNvPr id="23554" name="Object 7">
                        <a:extLst>
                          <a:ext uri="{FF2B5EF4-FFF2-40B4-BE49-F238E27FC236}">
                            <a16:creationId xmlns:a16="http://schemas.microsoft.com/office/drawing/2014/main" id="{E3E68953-804C-B049-A848-35A58B2602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6476" y="3525838"/>
                        <a:ext cx="3095625" cy="1179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3560" name="Picture 18">
            <a:extLst>
              <a:ext uri="{FF2B5EF4-FFF2-40B4-BE49-F238E27FC236}">
                <a16:creationId xmlns:a16="http://schemas.microsoft.com/office/drawing/2014/main" id="{C89740B5-7744-E449-92D1-DD62C6AF0C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8664" y="4883150"/>
            <a:ext cx="4714875"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3561" name="Text Box 19">
            <a:extLst>
              <a:ext uri="{FF2B5EF4-FFF2-40B4-BE49-F238E27FC236}">
                <a16:creationId xmlns:a16="http://schemas.microsoft.com/office/drawing/2014/main" id="{967CCD3B-3C1C-994B-B76B-DD1FB802A1EC}"/>
              </a:ext>
            </a:extLst>
          </p:cNvPr>
          <p:cNvSpPr txBox="1">
            <a:spLocks noChangeArrowheads="1"/>
          </p:cNvSpPr>
          <p:nvPr/>
        </p:nvSpPr>
        <p:spPr bwMode="auto">
          <a:xfrm>
            <a:off x="1703388" y="4976814"/>
            <a:ext cx="4032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chemeClr val="accent1"/>
              </a:buClr>
              <a:buSzPct val="65000"/>
              <a:buFont typeface="Wingdings" pitchFamily="2" charset="2"/>
              <a:buChar char="n"/>
            </a:pPr>
            <a:r>
              <a:rPr lang="en-US" altLang="en-US" sz="2400">
                <a:latin typeface="Arial" panose="020B0604020202020204" pitchFamily="34" charset="0"/>
              </a:rPr>
              <a:t>Own_house is the best choice for the root. </a:t>
            </a:r>
          </a:p>
        </p:txBody>
      </p:sp>
      <p:sp>
        <p:nvSpPr>
          <p:cNvPr id="23562" name="Rectangle 22">
            <a:extLst>
              <a:ext uri="{FF2B5EF4-FFF2-40B4-BE49-F238E27FC236}">
                <a16:creationId xmlns:a16="http://schemas.microsoft.com/office/drawing/2014/main" id="{399053A7-DFA1-4944-9E6A-0A90789EEEE0}"/>
              </a:ext>
            </a:extLst>
          </p:cNvPr>
          <p:cNvSpPr>
            <a:spLocks noChangeArrowheads="1"/>
          </p:cNvSpPr>
          <p:nvPr/>
        </p:nvSpPr>
        <p:spPr bwMode="auto">
          <a:xfrm>
            <a:off x="1524000" y="3058597"/>
            <a:ext cx="296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Clr>
                <a:schemeClr val="accent1"/>
              </a:buClr>
              <a:buSzPct val="65000"/>
              <a:buFont typeface="Wingdings" pitchFamily="2" charset="2"/>
              <a:buChar char="n"/>
            </a:pPr>
            <a:endParaRPr lang="en-US" altLang="en-US"/>
          </a:p>
        </p:txBody>
      </p:sp>
      <p:graphicFrame>
        <p:nvGraphicFramePr>
          <p:cNvPr id="23555" name="Object 21">
            <a:extLst>
              <a:ext uri="{FF2B5EF4-FFF2-40B4-BE49-F238E27FC236}">
                <a16:creationId xmlns:a16="http://schemas.microsoft.com/office/drawing/2014/main" id="{C387DABF-158E-C148-90AB-8599A1E503C7}"/>
              </a:ext>
            </a:extLst>
          </p:cNvPr>
          <p:cNvGraphicFramePr>
            <a:graphicFrameLocks noChangeAspect="1"/>
          </p:cNvGraphicFramePr>
          <p:nvPr/>
        </p:nvGraphicFramePr>
        <p:xfrm>
          <a:off x="1566863" y="850900"/>
          <a:ext cx="4667250" cy="692150"/>
        </p:xfrm>
        <a:graphic>
          <a:graphicData uri="http://schemas.openxmlformats.org/presentationml/2006/ole">
            <mc:AlternateContent xmlns:mc="http://schemas.openxmlformats.org/markup-compatibility/2006">
              <mc:Choice xmlns:v="urn:schemas-microsoft-com:vml" Requires="v">
                <p:oleObj spid="_x0000_s54278" name="Equation" r:id="rId7" imgW="67881500" imgH="9067800" progId="Equation.3">
                  <p:embed/>
                </p:oleObj>
              </mc:Choice>
              <mc:Fallback>
                <p:oleObj name="Equation" r:id="rId7" imgW="67881500" imgH="9067800" progId="Equation.3">
                  <p:embed/>
                  <p:pic>
                    <p:nvPicPr>
                      <p:cNvPr id="23555" name="Object 21">
                        <a:extLst>
                          <a:ext uri="{FF2B5EF4-FFF2-40B4-BE49-F238E27FC236}">
                            <a16:creationId xmlns:a16="http://schemas.microsoft.com/office/drawing/2014/main" id="{C387DABF-158E-C148-90AB-8599A1E503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66863" y="850900"/>
                        <a:ext cx="466725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3" name="Rectangle 24">
            <a:extLst>
              <a:ext uri="{FF2B5EF4-FFF2-40B4-BE49-F238E27FC236}">
                <a16:creationId xmlns:a16="http://schemas.microsoft.com/office/drawing/2014/main" id="{996FD6D9-B101-6548-84D2-C431D812FE60}"/>
              </a:ext>
            </a:extLst>
          </p:cNvPr>
          <p:cNvSpPr>
            <a:spLocks noChangeArrowheads="1"/>
          </p:cNvSpPr>
          <p:nvPr/>
        </p:nvSpPr>
        <p:spPr bwMode="auto">
          <a:xfrm>
            <a:off x="1524000" y="2782372"/>
            <a:ext cx="296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Clr>
                <a:schemeClr val="accent1"/>
              </a:buClr>
              <a:buSzPct val="65000"/>
              <a:buFont typeface="Wingdings" pitchFamily="2" charset="2"/>
              <a:buChar char="n"/>
            </a:pPr>
            <a:endParaRPr lang="en-US" altLang="en-US"/>
          </a:p>
        </p:txBody>
      </p:sp>
      <p:graphicFrame>
        <p:nvGraphicFramePr>
          <p:cNvPr id="23556" name="Object 23">
            <a:extLst>
              <a:ext uri="{FF2B5EF4-FFF2-40B4-BE49-F238E27FC236}">
                <a16:creationId xmlns:a16="http://schemas.microsoft.com/office/drawing/2014/main" id="{2BA876D8-1B42-A643-A173-E925764030D9}"/>
              </a:ext>
            </a:extLst>
          </p:cNvPr>
          <p:cNvGraphicFramePr>
            <a:graphicFrameLocks noChangeAspect="1"/>
          </p:cNvGraphicFramePr>
          <p:nvPr/>
        </p:nvGraphicFramePr>
        <p:xfrm>
          <a:off x="1584326" y="1793876"/>
          <a:ext cx="4594225" cy="1363663"/>
        </p:xfrm>
        <a:graphic>
          <a:graphicData uri="http://schemas.openxmlformats.org/presentationml/2006/ole">
            <mc:AlternateContent xmlns:mc="http://schemas.openxmlformats.org/markup-compatibility/2006">
              <mc:Choice xmlns:v="urn:schemas-microsoft-com:vml" Requires="v">
                <p:oleObj spid="_x0000_s54279" name="Equation" r:id="rId9" imgW="81330800" imgH="23114000" progId="Equation.3">
                  <p:embed/>
                </p:oleObj>
              </mc:Choice>
              <mc:Fallback>
                <p:oleObj name="Equation" r:id="rId9" imgW="81330800" imgH="23114000" progId="Equation.3">
                  <p:embed/>
                  <p:pic>
                    <p:nvPicPr>
                      <p:cNvPr id="23556" name="Object 23">
                        <a:extLst>
                          <a:ext uri="{FF2B5EF4-FFF2-40B4-BE49-F238E27FC236}">
                            <a16:creationId xmlns:a16="http://schemas.microsoft.com/office/drawing/2014/main" id="{2BA876D8-1B42-A643-A173-E925764030D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4326" y="1793876"/>
                        <a:ext cx="4594225"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4" name="Rectangle 27">
            <a:extLst>
              <a:ext uri="{FF2B5EF4-FFF2-40B4-BE49-F238E27FC236}">
                <a16:creationId xmlns:a16="http://schemas.microsoft.com/office/drawing/2014/main" id="{69F49B80-E0F4-7648-9941-59FD6C219056}"/>
              </a:ext>
            </a:extLst>
          </p:cNvPr>
          <p:cNvSpPr>
            <a:spLocks noChangeArrowheads="1"/>
          </p:cNvSpPr>
          <p:nvPr/>
        </p:nvSpPr>
        <p:spPr bwMode="auto">
          <a:xfrm>
            <a:off x="1524000" y="2777609"/>
            <a:ext cx="296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Clr>
                <a:schemeClr val="accent1"/>
              </a:buClr>
              <a:buSzPct val="65000"/>
              <a:buFont typeface="Wingdings" pitchFamily="2" charset="2"/>
              <a:buChar char="n"/>
            </a:pPr>
            <a:endParaRPr lang="en-US" altLang="en-US"/>
          </a:p>
        </p:txBody>
      </p:sp>
      <p:graphicFrame>
        <p:nvGraphicFramePr>
          <p:cNvPr id="23557" name="Object 26">
            <a:extLst>
              <a:ext uri="{FF2B5EF4-FFF2-40B4-BE49-F238E27FC236}">
                <a16:creationId xmlns:a16="http://schemas.microsoft.com/office/drawing/2014/main" id="{105711D0-140B-6B49-8B0D-E1E158E954EA}"/>
              </a:ext>
            </a:extLst>
          </p:cNvPr>
          <p:cNvGraphicFramePr>
            <a:graphicFrameLocks noChangeAspect="1"/>
          </p:cNvGraphicFramePr>
          <p:nvPr/>
        </p:nvGraphicFramePr>
        <p:xfrm>
          <a:off x="1547814" y="3373438"/>
          <a:ext cx="5964237" cy="1479550"/>
        </p:xfrm>
        <a:graphic>
          <a:graphicData uri="http://schemas.openxmlformats.org/presentationml/2006/ole">
            <mc:AlternateContent xmlns:mc="http://schemas.openxmlformats.org/markup-compatibility/2006">
              <mc:Choice xmlns:v="urn:schemas-microsoft-com:vml" Requires="v">
                <p:oleObj spid="_x0000_s54280" name="Equation" r:id="rId11" imgW="100939600" imgH="23114000" progId="Equation.3">
                  <p:embed/>
                </p:oleObj>
              </mc:Choice>
              <mc:Fallback>
                <p:oleObj name="Equation" r:id="rId11" imgW="100939600" imgH="23114000" progId="Equation.3">
                  <p:embed/>
                  <p:pic>
                    <p:nvPicPr>
                      <p:cNvPr id="23557" name="Object 26">
                        <a:extLst>
                          <a:ext uri="{FF2B5EF4-FFF2-40B4-BE49-F238E27FC236}">
                            <a16:creationId xmlns:a16="http://schemas.microsoft.com/office/drawing/2014/main" id="{105711D0-140B-6B49-8B0D-E1E158E954E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47814" y="3373438"/>
                        <a:ext cx="5964237"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6835867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Slide Number Placeholder 4">
            <a:extLst>
              <a:ext uri="{FF2B5EF4-FFF2-40B4-BE49-F238E27FC236}">
                <a16:creationId xmlns:a16="http://schemas.microsoft.com/office/drawing/2014/main" id="{746B9B03-EEF0-8E4E-931A-BBB20CF91470}"/>
              </a:ext>
            </a:extLst>
          </p:cNvPr>
          <p:cNvSpPr>
            <a:spLocks noGrp="1"/>
          </p:cNvSpPr>
          <p:nvPr>
            <p:ph type="sldNum" sz="quarter" idx="12"/>
          </p:nvPr>
        </p:nvSpPr>
        <p:spPr>
          <a:xfrm>
            <a:off x="6854825" y="6400801"/>
            <a:ext cx="3733800" cy="284163"/>
          </a:xfrm>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fld id="{789B151A-F5F8-8344-A5A9-096DBD368081}" type="slidenum">
              <a:rPr lang="en-US" altLang="en-US">
                <a:latin typeface="Garamond" panose="02020404030301010803" pitchFamily="18" charset="0"/>
              </a:rPr>
              <a:pPr algn="r" eaLnBrk="1" hangingPunct="1"/>
              <a:t>47</a:t>
            </a:fld>
            <a:endParaRPr lang="en-US" altLang="en-US">
              <a:latin typeface="Garamond" panose="02020404030301010803" pitchFamily="18" charset="0"/>
            </a:endParaRPr>
          </a:p>
        </p:txBody>
      </p:sp>
      <p:sp>
        <p:nvSpPr>
          <p:cNvPr id="100355" name="Rectangle 2">
            <a:extLst>
              <a:ext uri="{FF2B5EF4-FFF2-40B4-BE49-F238E27FC236}">
                <a16:creationId xmlns:a16="http://schemas.microsoft.com/office/drawing/2014/main" id="{D4C8872A-7626-DA40-B123-5679A029349E}"/>
              </a:ext>
            </a:extLst>
          </p:cNvPr>
          <p:cNvSpPr>
            <a:spLocks noGrp="1" noChangeArrowheads="1"/>
          </p:cNvSpPr>
          <p:nvPr>
            <p:ph type="title"/>
          </p:nvPr>
        </p:nvSpPr>
        <p:spPr/>
        <p:txBody>
          <a:bodyPr/>
          <a:lstStyle/>
          <a:p>
            <a:pPr eaLnBrk="1" hangingPunct="1"/>
            <a:r>
              <a:rPr lang="en-US" altLang="en-US">
                <a:ea typeface="微软雅黑" panose="020B0503020204020204" pitchFamily="34" charset="-122"/>
              </a:rPr>
              <a:t>We build the final tree</a:t>
            </a:r>
          </a:p>
        </p:txBody>
      </p:sp>
      <p:pic>
        <p:nvPicPr>
          <p:cNvPr id="100356" name="Picture 4">
            <a:extLst>
              <a:ext uri="{FF2B5EF4-FFF2-40B4-BE49-F238E27FC236}">
                <a16:creationId xmlns:a16="http://schemas.microsoft.com/office/drawing/2014/main" id="{A2465845-F737-0A43-AFC7-CC5771124ABF}"/>
              </a:ext>
            </a:extLst>
          </p:cNvPr>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756025" y="1377951"/>
            <a:ext cx="4211638" cy="3311525"/>
          </a:xfrm>
          <a:noFill/>
        </p:spPr>
      </p:pic>
      <p:sp>
        <p:nvSpPr>
          <p:cNvPr id="100357" name="Text Box 5">
            <a:extLst>
              <a:ext uri="{FF2B5EF4-FFF2-40B4-BE49-F238E27FC236}">
                <a16:creationId xmlns:a16="http://schemas.microsoft.com/office/drawing/2014/main" id="{B2E539BD-49B9-A04A-8E51-4A5B520526FC}"/>
              </a:ext>
            </a:extLst>
          </p:cNvPr>
          <p:cNvSpPr txBox="1">
            <a:spLocks noChangeArrowheads="1"/>
          </p:cNvSpPr>
          <p:nvPr/>
        </p:nvSpPr>
        <p:spPr bwMode="auto">
          <a:xfrm>
            <a:off x="2100263" y="5084763"/>
            <a:ext cx="7848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chemeClr val="accent1"/>
              </a:buClr>
              <a:buSzPct val="65000"/>
              <a:buFont typeface="Wingdings" pitchFamily="2" charset="2"/>
              <a:buChar char="n"/>
            </a:pPr>
            <a:r>
              <a:rPr lang="en-US" altLang="en-US" sz="2400">
                <a:latin typeface="Arial" panose="020B0604020202020204" pitchFamily="34" charset="0"/>
              </a:rPr>
              <a:t>We can use information gain ratio to evaluate the impurity as well (see the handout)</a:t>
            </a:r>
            <a:r>
              <a:rPr lang="en-US" altLang="en-US" sz="3000">
                <a:latin typeface="Arial" panose="020B0604020202020204" pitchFamily="34" charset="0"/>
              </a:rPr>
              <a:t> </a:t>
            </a:r>
          </a:p>
        </p:txBody>
      </p:sp>
    </p:spTree>
    <p:extLst>
      <p:ext uri="{BB962C8B-B14F-4D97-AF65-F5344CB8AC3E}">
        <p14:creationId xmlns:p14="http://schemas.microsoft.com/office/powerpoint/2010/main" val="1801266081"/>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A9CD-29E1-4F41-B362-AE622F9AA591}"/>
              </a:ext>
            </a:extLst>
          </p:cNvPr>
          <p:cNvSpPr>
            <a:spLocks noGrp="1"/>
          </p:cNvSpPr>
          <p:nvPr>
            <p:ph type="ctrTitle"/>
          </p:nvPr>
        </p:nvSpPr>
        <p:spPr/>
        <p:txBody>
          <a:bodyPr/>
          <a:lstStyle/>
          <a:p>
            <a:r>
              <a:rPr lang="en-US" dirty="0"/>
              <a:t>Feature Selection and Feature Extraction</a:t>
            </a:r>
          </a:p>
        </p:txBody>
      </p:sp>
      <p:sp>
        <p:nvSpPr>
          <p:cNvPr id="3" name="Subtitle 2">
            <a:extLst>
              <a:ext uri="{FF2B5EF4-FFF2-40B4-BE49-F238E27FC236}">
                <a16:creationId xmlns:a16="http://schemas.microsoft.com/office/drawing/2014/main" id="{74E6E3B6-5D7F-7241-87DB-5E6DAC3F059D}"/>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7526886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23D8-5DC6-D541-9625-EE2F250C8B03}"/>
              </a:ext>
            </a:extLst>
          </p:cNvPr>
          <p:cNvSpPr>
            <a:spLocks noGrp="1"/>
          </p:cNvSpPr>
          <p:nvPr>
            <p:ph type="title"/>
          </p:nvPr>
        </p:nvSpPr>
        <p:spPr/>
        <p:txBody>
          <a:bodyPr>
            <a:normAutofit fontScale="90000"/>
          </a:bodyPr>
          <a:lstStyle/>
          <a:p>
            <a:r>
              <a:rPr lang="en-IN" b="1" dirty="0"/>
              <a:t>What is Feature selection (or Variable Selection)?</a:t>
            </a:r>
            <a:br>
              <a:rPr lang="en-IN" b="1" dirty="0"/>
            </a:br>
            <a:endParaRPr lang="en-US" dirty="0"/>
          </a:p>
        </p:txBody>
      </p:sp>
      <p:sp>
        <p:nvSpPr>
          <p:cNvPr id="3" name="Content Placeholder 2">
            <a:extLst>
              <a:ext uri="{FF2B5EF4-FFF2-40B4-BE49-F238E27FC236}">
                <a16:creationId xmlns:a16="http://schemas.microsoft.com/office/drawing/2014/main" id="{B3976B35-6981-144F-A286-702305E9E234}"/>
              </a:ext>
            </a:extLst>
          </p:cNvPr>
          <p:cNvSpPr>
            <a:spLocks noGrp="1"/>
          </p:cNvSpPr>
          <p:nvPr>
            <p:ph idx="1"/>
          </p:nvPr>
        </p:nvSpPr>
        <p:spPr/>
        <p:txBody>
          <a:bodyPr/>
          <a:lstStyle/>
          <a:p>
            <a:r>
              <a:rPr lang="en-IN" dirty="0"/>
              <a:t>Problem of selecting some subset of a learning algorithm’s input variables upon which it should focus attention, while ignoring the rest.</a:t>
            </a:r>
          </a:p>
          <a:p>
            <a:r>
              <a:rPr lang="en-IN" b="1" dirty="0"/>
              <a:t>Dimensionality Reduction……</a:t>
            </a:r>
          </a:p>
          <a:p>
            <a:endParaRPr lang="en-US" dirty="0"/>
          </a:p>
        </p:txBody>
      </p:sp>
      <p:pic>
        <p:nvPicPr>
          <p:cNvPr id="4" name="Picture 3">
            <a:extLst>
              <a:ext uri="{FF2B5EF4-FFF2-40B4-BE49-F238E27FC236}">
                <a16:creationId xmlns:a16="http://schemas.microsoft.com/office/drawing/2014/main" id="{C42DAB5F-5C3C-A544-A326-A68354620C77}"/>
              </a:ext>
            </a:extLst>
          </p:cNvPr>
          <p:cNvPicPr>
            <a:picLocks noChangeAspect="1"/>
          </p:cNvPicPr>
          <p:nvPr/>
        </p:nvPicPr>
        <p:blipFill>
          <a:blip r:embed="rId2"/>
          <a:stretch>
            <a:fillRect/>
          </a:stretch>
        </p:blipFill>
        <p:spPr>
          <a:xfrm>
            <a:off x="2656114" y="3841769"/>
            <a:ext cx="5344886" cy="2651106"/>
          </a:xfrm>
          <a:prstGeom prst="rect">
            <a:avLst/>
          </a:prstGeom>
        </p:spPr>
      </p:pic>
    </p:spTree>
    <p:extLst>
      <p:ext uri="{BB962C8B-B14F-4D97-AF65-F5344CB8AC3E}">
        <p14:creationId xmlns:p14="http://schemas.microsoft.com/office/powerpoint/2010/main" val="724184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灯片编号占位符 5">
            <a:extLst>
              <a:ext uri="{FF2B5EF4-FFF2-40B4-BE49-F238E27FC236}">
                <a16:creationId xmlns:a16="http://schemas.microsoft.com/office/drawing/2014/main" id="{E5DB72FD-1543-2D4A-AF7D-C3CE9B104121}"/>
              </a:ext>
            </a:extLst>
          </p:cNvPr>
          <p:cNvSpPr>
            <a:spLocks noGrp="1"/>
          </p:cNvSpPr>
          <p:nvPr>
            <p:ph type="sldNum" sz="quarter" idx="12"/>
          </p:nvPr>
        </p:nvSpPr>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3CD223F8-0385-A84D-9B4E-B2E8B32AF598}" type="slidenum">
              <a:rPr lang="ar-SA" altLang="zh-CN">
                <a:solidFill>
                  <a:srgbClr val="636363"/>
                </a:solidFill>
                <a:ea typeface="黑体" panose="02010609060101010101" pitchFamily="49" charset="-122"/>
              </a:rPr>
              <a:pPr eaLnBrk="1" hangingPunct="1"/>
              <a:t>5</a:t>
            </a:fld>
            <a:endParaRPr lang="zh-CN" altLang="zh-CN">
              <a:solidFill>
                <a:srgbClr val="636363"/>
              </a:solidFill>
              <a:ea typeface="黑体" panose="02010609060101010101" pitchFamily="49" charset="-122"/>
              <a:cs typeface="Arial" panose="020B0604020202020204" pitchFamily="34" charset="0"/>
            </a:endParaRPr>
          </a:p>
        </p:txBody>
      </p:sp>
      <p:graphicFrame>
        <p:nvGraphicFramePr>
          <p:cNvPr id="49408" name="Group 256">
            <a:extLst>
              <a:ext uri="{FF2B5EF4-FFF2-40B4-BE49-F238E27FC236}">
                <a16:creationId xmlns:a16="http://schemas.microsoft.com/office/drawing/2014/main" id="{FC5F8EA9-921B-AD43-8B0F-833F4EF89AE1}"/>
              </a:ext>
            </a:extLst>
          </p:cNvPr>
          <p:cNvGraphicFramePr>
            <a:graphicFrameLocks noGrp="1"/>
          </p:cNvGraphicFramePr>
          <p:nvPr/>
        </p:nvGraphicFramePr>
        <p:xfrm>
          <a:off x="1828800" y="309563"/>
          <a:ext cx="8686800" cy="1600200"/>
        </p:xfrm>
        <a:graphic>
          <a:graphicData uri="http://schemas.openxmlformats.org/drawingml/2006/table">
            <a:tbl>
              <a:tblPr/>
              <a:tblGrid>
                <a:gridCol w="947738">
                  <a:extLst>
                    <a:ext uri="{9D8B030D-6E8A-4147-A177-3AD203B41FA5}">
                      <a16:colId xmlns:a16="http://schemas.microsoft.com/office/drawing/2014/main" val="786908377"/>
                    </a:ext>
                  </a:extLst>
                </a:gridCol>
                <a:gridCol w="552450">
                  <a:extLst>
                    <a:ext uri="{9D8B030D-6E8A-4147-A177-3AD203B41FA5}">
                      <a16:colId xmlns:a16="http://schemas.microsoft.com/office/drawing/2014/main" val="1148535951"/>
                    </a:ext>
                  </a:extLst>
                </a:gridCol>
                <a:gridCol w="474662">
                  <a:extLst>
                    <a:ext uri="{9D8B030D-6E8A-4147-A177-3AD203B41FA5}">
                      <a16:colId xmlns:a16="http://schemas.microsoft.com/office/drawing/2014/main" val="383127131"/>
                    </a:ext>
                  </a:extLst>
                </a:gridCol>
                <a:gridCol w="631825">
                  <a:extLst>
                    <a:ext uri="{9D8B030D-6E8A-4147-A177-3AD203B41FA5}">
                      <a16:colId xmlns:a16="http://schemas.microsoft.com/office/drawing/2014/main" val="3397476473"/>
                    </a:ext>
                  </a:extLst>
                </a:gridCol>
                <a:gridCol w="182563">
                  <a:extLst>
                    <a:ext uri="{9D8B030D-6E8A-4147-A177-3AD203B41FA5}">
                      <a16:colId xmlns:a16="http://schemas.microsoft.com/office/drawing/2014/main" val="114883441"/>
                    </a:ext>
                  </a:extLst>
                </a:gridCol>
                <a:gridCol w="369887">
                  <a:extLst>
                    <a:ext uri="{9D8B030D-6E8A-4147-A177-3AD203B41FA5}">
                      <a16:colId xmlns:a16="http://schemas.microsoft.com/office/drawing/2014/main" val="3860534565"/>
                    </a:ext>
                  </a:extLst>
                </a:gridCol>
                <a:gridCol w="631825">
                  <a:extLst>
                    <a:ext uri="{9D8B030D-6E8A-4147-A177-3AD203B41FA5}">
                      <a16:colId xmlns:a16="http://schemas.microsoft.com/office/drawing/2014/main" val="3451781228"/>
                    </a:ext>
                  </a:extLst>
                </a:gridCol>
                <a:gridCol w="947738">
                  <a:extLst>
                    <a:ext uri="{9D8B030D-6E8A-4147-A177-3AD203B41FA5}">
                      <a16:colId xmlns:a16="http://schemas.microsoft.com/office/drawing/2014/main" val="1054969313"/>
                    </a:ext>
                  </a:extLst>
                </a:gridCol>
                <a:gridCol w="182562">
                  <a:extLst>
                    <a:ext uri="{9D8B030D-6E8A-4147-A177-3AD203B41FA5}">
                      <a16:colId xmlns:a16="http://schemas.microsoft.com/office/drawing/2014/main" val="3343184278"/>
                    </a:ext>
                  </a:extLst>
                </a:gridCol>
                <a:gridCol w="369888">
                  <a:extLst>
                    <a:ext uri="{9D8B030D-6E8A-4147-A177-3AD203B41FA5}">
                      <a16:colId xmlns:a16="http://schemas.microsoft.com/office/drawing/2014/main" val="1336273974"/>
                    </a:ext>
                  </a:extLst>
                </a:gridCol>
                <a:gridCol w="473075">
                  <a:extLst>
                    <a:ext uri="{9D8B030D-6E8A-4147-A177-3AD203B41FA5}">
                      <a16:colId xmlns:a16="http://schemas.microsoft.com/office/drawing/2014/main" val="2919876428"/>
                    </a:ext>
                  </a:extLst>
                </a:gridCol>
                <a:gridCol w="790575">
                  <a:extLst>
                    <a:ext uri="{9D8B030D-6E8A-4147-A177-3AD203B41FA5}">
                      <a16:colId xmlns:a16="http://schemas.microsoft.com/office/drawing/2014/main" val="729753516"/>
                    </a:ext>
                  </a:extLst>
                </a:gridCol>
                <a:gridCol w="552450">
                  <a:extLst>
                    <a:ext uri="{9D8B030D-6E8A-4147-A177-3AD203B41FA5}">
                      <a16:colId xmlns:a16="http://schemas.microsoft.com/office/drawing/2014/main" val="1899957411"/>
                    </a:ext>
                  </a:extLst>
                </a:gridCol>
                <a:gridCol w="474662">
                  <a:extLst>
                    <a:ext uri="{9D8B030D-6E8A-4147-A177-3AD203B41FA5}">
                      <a16:colId xmlns:a16="http://schemas.microsoft.com/office/drawing/2014/main" val="732889287"/>
                    </a:ext>
                  </a:extLst>
                </a:gridCol>
                <a:gridCol w="552450">
                  <a:extLst>
                    <a:ext uri="{9D8B030D-6E8A-4147-A177-3AD203B41FA5}">
                      <a16:colId xmlns:a16="http://schemas.microsoft.com/office/drawing/2014/main" val="584137"/>
                    </a:ext>
                  </a:extLst>
                </a:gridCol>
                <a:gridCol w="552450">
                  <a:extLst>
                    <a:ext uri="{9D8B030D-6E8A-4147-A177-3AD203B41FA5}">
                      <a16:colId xmlns:a16="http://schemas.microsoft.com/office/drawing/2014/main" val="3595661227"/>
                    </a:ext>
                  </a:extLst>
                </a:gridCol>
              </a:tblGrid>
              <a:tr h="250825">
                <a:tc gridSpan="3">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rPr>
                        <a:t>Outlook</a:t>
                      </a:r>
                    </a:p>
                  </a:txBody>
                  <a:tcP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sm" len="sm"/>
                      <a:tailEnd type="none" w="sm" len="sm"/>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hMerge="1">
                  <a:txBody>
                    <a:bodyPr/>
                    <a:lstStyle/>
                    <a:p>
                      <a:endParaRPr lang="en-US"/>
                    </a:p>
                  </a:txBody>
                  <a:tcPr/>
                </a:tc>
                <a:tc hMerge="1">
                  <a:txBody>
                    <a:bodyPr/>
                    <a:lstStyle/>
                    <a:p>
                      <a:endParaRPr lang="en-US"/>
                    </a:p>
                  </a:txBody>
                  <a:tcPr/>
                </a:tc>
                <a:tc gridSpan="4">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rPr>
                        <a:t>Temperature</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rPr>
                        <a:t>Humidity</a:t>
                      </a:r>
                    </a:p>
                  </a:txBody>
                  <a:tcPr horzOverflow="overflow">
                    <a:lnL w="12700" cap="flat" cmpd="sng" algn="ctr">
                      <a:solidFill>
                        <a:schemeClr val="tx1"/>
                      </a:solidFill>
                      <a:prstDash val="solid"/>
                      <a:miter lim="800000"/>
                      <a:headEnd type="none" w="sm" len="sm"/>
                      <a:tailEnd type="none" w="sm" len="sm"/>
                    </a:lnL>
                    <a:lnR>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rPr>
                        <a:t>Windy</a:t>
                      </a:r>
                    </a:p>
                  </a:txBody>
                  <a:tcPr horzOverflow="overflow">
                    <a:lnL>
                      <a:noFill/>
                    </a:lnL>
                    <a:lnR w="12700" cap="flat" cmpd="sng" algn="ctr">
                      <a:solidFill>
                        <a:schemeClr val="tx1"/>
                      </a:solidFill>
                      <a:prstDash val="solid"/>
                      <a:miter lim="800000"/>
                      <a:headEnd type="none" w="sm" len="sm"/>
                      <a:tailEnd type="none" w="sm" len="sm"/>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hMerge="1">
                  <a:txBody>
                    <a:bodyPr/>
                    <a:lstStyle/>
                    <a:p>
                      <a:endParaRPr lang="en-US"/>
                    </a:p>
                  </a:txBody>
                  <a:tcPr/>
                </a:tc>
                <a:tc hMerge="1">
                  <a:txBody>
                    <a:bodyPr/>
                    <a:lstStyle/>
                    <a:p>
                      <a:endParaRPr lang="en-US"/>
                    </a:p>
                  </a:txBody>
                  <a:tcPr/>
                </a:tc>
                <a:tc gridSpan="2">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rPr>
                        <a:t>Play</a:t>
                      </a:r>
                    </a:p>
                  </a:txBody>
                  <a:tcPr horzOverflow="overflow">
                    <a:lnL w="12700" cap="flat" cmpd="sng" algn="ctr">
                      <a:solidFill>
                        <a:schemeClr val="tx1"/>
                      </a:solidFill>
                      <a:prstDash val="solid"/>
                      <a:miter lim="800000"/>
                      <a:headEnd type="none" w="sm" len="sm"/>
                      <a:tailEnd type="none" w="sm" len="sm"/>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hMerge="1">
                  <a:txBody>
                    <a:bodyPr/>
                    <a:lstStyle/>
                    <a:p>
                      <a:endParaRPr lang="en-US"/>
                    </a:p>
                  </a:txBody>
                  <a:tcPr/>
                </a:tc>
                <a:extLst>
                  <a:ext uri="{0D108BD9-81ED-4DB2-BD59-A6C34878D82A}">
                    <a16:rowId xmlns:a16="http://schemas.microsoft.com/office/drawing/2014/main" val="921673119"/>
                  </a:ext>
                </a:extLst>
              </a:tr>
              <a:tr h="304800">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altLang="zh-CN" sz="15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endParaRPr>
                    </a:p>
                  </a:txBody>
                  <a:tcPr horzOverflow="overflow">
                    <a:lnL w="381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0" i="1" u="none" strike="noStrike" cap="none" normalizeH="0" baseline="0">
                          <a:ln>
                            <a:noFill/>
                          </a:ln>
                          <a:solidFill>
                            <a:srgbClr val="0000FF"/>
                          </a:solidFill>
                          <a:effectLst/>
                          <a:latin typeface="Verdana" panose="020B0604030504040204" pitchFamily="34" charset="0"/>
                          <a:ea typeface="宋体" panose="02010600030101010101" pitchFamily="2" charset="-122"/>
                          <a:cs typeface="Arial" panose="020B0604020202020204" pitchFamily="34" charset="0"/>
                        </a:rPr>
                        <a:t>Yes</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0" i="1" u="none" strike="noStrike" cap="none" normalizeH="0" baseline="0">
                          <a:ln>
                            <a:noFill/>
                          </a:ln>
                          <a:solidFill>
                            <a:srgbClr val="0000FF"/>
                          </a:solidFill>
                          <a:effectLst/>
                          <a:latin typeface="Verdana" panose="020B0604030504040204" pitchFamily="34" charset="0"/>
                          <a:ea typeface="宋体" panose="02010600030101010101" pitchFamily="2" charset="-122"/>
                          <a:cs typeface="Arial" panose="020B0604020202020204" pitchFamily="34" charset="0"/>
                        </a:rPr>
                        <a:t>No</a:t>
                      </a:r>
                    </a:p>
                  </a:txBody>
                  <a:tcPr horzOverflow="overflow">
                    <a:lnL>
                      <a:noFill/>
                    </a:lnL>
                    <a:lnR w="12700" cap="flat" cmpd="sng" algn="ctr">
                      <a:solidFill>
                        <a:schemeClr val="tx1"/>
                      </a:solidFill>
                      <a:prstDash val="solid"/>
                      <a:miter lim="800000"/>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altLang="zh-CN" sz="15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endParaRPr>
                    </a:p>
                  </a:txBody>
                  <a:tcPr horzOverflow="overflow">
                    <a:lnL w="12700" cap="flat" cmpd="sng" algn="ctr">
                      <a:solidFill>
                        <a:schemeClr val="tx1"/>
                      </a:solidFill>
                      <a:prstDash val="solid"/>
                      <a:miter lim="800000"/>
                      <a:headEnd type="none" w="sm" len="sm"/>
                      <a:tailEnd type="none" w="sm" len="sm"/>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gridSpan="2">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0" i="1" u="none" strike="noStrike" cap="none" normalizeH="0" baseline="0">
                          <a:ln>
                            <a:noFill/>
                          </a:ln>
                          <a:solidFill>
                            <a:srgbClr val="0000FF"/>
                          </a:solidFill>
                          <a:effectLst/>
                          <a:latin typeface="Verdana" panose="020B0604030504040204" pitchFamily="34" charset="0"/>
                          <a:ea typeface="宋体" panose="02010600030101010101" pitchFamily="2" charset="-122"/>
                          <a:cs typeface="Arial" panose="020B0604020202020204" pitchFamily="34" charset="0"/>
                        </a:rPr>
                        <a:t>Yes</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hMerge="1">
                  <a:txBody>
                    <a:bodyPr/>
                    <a:lstStyle/>
                    <a:p>
                      <a:endParaRPr lang="en-US"/>
                    </a:p>
                  </a:txBody>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0" i="1" u="none" strike="noStrike" cap="none" normalizeH="0" baseline="0">
                          <a:ln>
                            <a:noFill/>
                          </a:ln>
                          <a:solidFill>
                            <a:srgbClr val="0000FF"/>
                          </a:solidFill>
                          <a:effectLst/>
                          <a:latin typeface="Verdana" panose="020B0604030504040204" pitchFamily="34" charset="0"/>
                          <a:ea typeface="宋体" panose="02010600030101010101" pitchFamily="2" charset="-122"/>
                          <a:cs typeface="Arial" panose="020B0604020202020204" pitchFamily="34" charset="0"/>
                        </a:rPr>
                        <a:t>No</a:t>
                      </a:r>
                    </a:p>
                  </a:txBody>
                  <a:tcPr horzOverflow="overflow">
                    <a:lnL>
                      <a:noFill/>
                    </a:lnL>
                    <a:lnR w="12700" cap="flat" cmpd="sng" algn="ctr">
                      <a:solidFill>
                        <a:schemeClr val="tx1"/>
                      </a:solidFill>
                      <a:prstDash val="solid"/>
                      <a:miter lim="800000"/>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altLang="zh-CN" sz="15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endParaRPr>
                    </a:p>
                  </a:txBody>
                  <a:tcPr horzOverflow="overflow">
                    <a:lnL w="12700" cap="flat" cmpd="sng" algn="ctr">
                      <a:solidFill>
                        <a:schemeClr val="tx1"/>
                      </a:solidFill>
                      <a:prstDash val="solid"/>
                      <a:miter lim="800000"/>
                      <a:headEnd type="none" w="sm" len="sm"/>
                      <a:tailEnd type="none" w="sm" len="sm"/>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gridSpan="2">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0" i="1" u="none" strike="noStrike" cap="none" normalizeH="0" baseline="0">
                          <a:ln>
                            <a:noFill/>
                          </a:ln>
                          <a:solidFill>
                            <a:srgbClr val="0000FF"/>
                          </a:solidFill>
                          <a:effectLst/>
                          <a:latin typeface="Verdana" panose="020B0604030504040204" pitchFamily="34" charset="0"/>
                          <a:ea typeface="宋体" panose="02010600030101010101" pitchFamily="2" charset="-122"/>
                          <a:cs typeface="Arial" panose="020B0604020202020204" pitchFamily="34" charset="0"/>
                        </a:rPr>
                        <a:t>Yes</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hMerge="1">
                  <a:txBody>
                    <a:bodyPr/>
                    <a:lstStyle/>
                    <a:p>
                      <a:endParaRPr lang="en-US"/>
                    </a:p>
                  </a:txBody>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0" i="1" u="none" strike="noStrike" cap="none" normalizeH="0" baseline="0">
                          <a:ln>
                            <a:noFill/>
                          </a:ln>
                          <a:solidFill>
                            <a:srgbClr val="0000FF"/>
                          </a:solidFill>
                          <a:effectLst/>
                          <a:latin typeface="Verdana" panose="020B0604030504040204" pitchFamily="34" charset="0"/>
                          <a:ea typeface="宋体" panose="02010600030101010101" pitchFamily="2" charset="-122"/>
                          <a:cs typeface="Arial" panose="020B0604020202020204" pitchFamily="34" charset="0"/>
                        </a:rPr>
                        <a:t>No</a:t>
                      </a:r>
                    </a:p>
                  </a:txBody>
                  <a:tcPr horzOverflow="overflow">
                    <a:lnL>
                      <a:noFill/>
                    </a:lnL>
                    <a:lnR w="12700" cap="flat" cmpd="sng" algn="ctr">
                      <a:solidFill>
                        <a:schemeClr val="tx1"/>
                      </a:solidFill>
                      <a:prstDash val="solid"/>
                      <a:miter lim="800000"/>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altLang="zh-CN" sz="15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endParaRPr>
                    </a:p>
                  </a:txBody>
                  <a:tcPr horzOverflow="overflow">
                    <a:lnL w="12700" cap="flat" cmpd="sng" algn="ctr">
                      <a:solidFill>
                        <a:schemeClr val="tx1"/>
                      </a:solidFill>
                      <a:prstDash val="solid"/>
                      <a:miter lim="800000"/>
                      <a:headEnd type="none" w="sm" len="sm"/>
                      <a:tailEnd type="none" w="sm" len="sm"/>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0" i="1" u="none" strike="noStrike" cap="none" normalizeH="0" baseline="0">
                          <a:ln>
                            <a:noFill/>
                          </a:ln>
                          <a:solidFill>
                            <a:srgbClr val="0000FF"/>
                          </a:solidFill>
                          <a:effectLst/>
                          <a:latin typeface="Verdana" panose="020B0604030504040204" pitchFamily="34" charset="0"/>
                          <a:ea typeface="宋体" panose="02010600030101010101" pitchFamily="2" charset="-122"/>
                          <a:cs typeface="Arial" panose="020B0604020202020204" pitchFamily="34" charset="0"/>
                        </a:rPr>
                        <a:t>Yes</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0" i="1" u="none" strike="noStrike" cap="none" normalizeH="0" baseline="0">
                          <a:ln>
                            <a:noFill/>
                          </a:ln>
                          <a:solidFill>
                            <a:srgbClr val="0000FF"/>
                          </a:solidFill>
                          <a:effectLst/>
                          <a:latin typeface="Verdana" panose="020B0604030504040204" pitchFamily="34" charset="0"/>
                          <a:ea typeface="宋体" panose="02010600030101010101" pitchFamily="2" charset="-122"/>
                          <a:cs typeface="Arial" panose="020B0604020202020204" pitchFamily="34" charset="0"/>
                        </a:rPr>
                        <a:t>No</a:t>
                      </a:r>
                    </a:p>
                  </a:txBody>
                  <a:tcPr horzOverflow="overflow">
                    <a:lnL>
                      <a:noFill/>
                    </a:lnL>
                    <a:lnR w="12700" cap="flat" cmpd="sng" algn="ctr">
                      <a:solidFill>
                        <a:schemeClr val="tx1"/>
                      </a:solidFill>
                      <a:prstDash val="solid"/>
                      <a:miter lim="800000"/>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0" i="1" u="none" strike="noStrike" cap="none" normalizeH="0" baseline="0">
                          <a:ln>
                            <a:noFill/>
                          </a:ln>
                          <a:solidFill>
                            <a:srgbClr val="0000FF"/>
                          </a:solidFill>
                          <a:effectLst/>
                          <a:latin typeface="Verdana" panose="020B0604030504040204" pitchFamily="34" charset="0"/>
                          <a:ea typeface="宋体" panose="02010600030101010101" pitchFamily="2" charset="-122"/>
                          <a:cs typeface="Arial" panose="020B0604020202020204" pitchFamily="34" charset="0"/>
                        </a:rPr>
                        <a:t>Yes</a:t>
                      </a:r>
                    </a:p>
                  </a:txBody>
                  <a:tcPr horzOverflow="overflow">
                    <a:lnL w="12700" cap="flat" cmpd="sng" algn="ctr">
                      <a:solidFill>
                        <a:schemeClr val="tx1"/>
                      </a:solidFill>
                      <a:prstDash val="solid"/>
                      <a:miter lim="800000"/>
                      <a:headEnd type="none" w="sm" len="sm"/>
                      <a:tailEnd type="none" w="sm" len="sm"/>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0" i="1" u="none" strike="noStrike" cap="none" normalizeH="0" baseline="0">
                          <a:ln>
                            <a:noFill/>
                          </a:ln>
                          <a:solidFill>
                            <a:srgbClr val="0000FF"/>
                          </a:solidFill>
                          <a:effectLst/>
                          <a:latin typeface="Verdana" panose="020B0604030504040204" pitchFamily="34" charset="0"/>
                          <a:ea typeface="宋体" panose="02010600030101010101" pitchFamily="2" charset="-122"/>
                          <a:cs typeface="Arial" panose="020B0604020202020204" pitchFamily="34" charset="0"/>
                        </a:rPr>
                        <a:t>No</a:t>
                      </a:r>
                    </a:p>
                  </a:txBody>
                  <a:tcPr horzOverflow="overflow">
                    <a:lnL>
                      <a:noFill/>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789281887"/>
                  </a:ext>
                </a:extLst>
              </a:tr>
              <a:tr h="304800">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l"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200" b="1" i="0" u="none" strike="noStrike" cap="none" normalizeH="0" baseline="0">
                          <a:ln>
                            <a:noFill/>
                          </a:ln>
                          <a:solidFill>
                            <a:srgbClr val="FF0000"/>
                          </a:solidFill>
                          <a:effectLst/>
                          <a:latin typeface="Verdana" panose="020B0604030504040204" pitchFamily="34" charset="0"/>
                          <a:ea typeface="宋体" panose="02010600030101010101" pitchFamily="2" charset="-122"/>
                          <a:cs typeface="Arial" panose="020B0604020202020204" pitchFamily="34" charset="0"/>
                        </a:rPr>
                        <a:t>Sunny</a:t>
                      </a:r>
                    </a:p>
                  </a:txBody>
                  <a:tcPr horzOverflow="overflow">
                    <a:lnL w="381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rgbClr val="0000FF"/>
                          </a:solidFill>
                          <a:effectLst/>
                          <a:latin typeface="Verdana" panose="020B0604030504040204" pitchFamily="34" charset="0"/>
                          <a:ea typeface="宋体" panose="02010600030101010101" pitchFamily="2" charset="-122"/>
                          <a:cs typeface="Arial" panose="020B0604020202020204" pitchFamily="34" charset="0"/>
                        </a:rPr>
                        <a:t>2</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rgbClr val="0000FF"/>
                          </a:solidFill>
                          <a:effectLst/>
                          <a:latin typeface="Verdana" panose="020B0604030504040204" pitchFamily="34" charset="0"/>
                          <a:ea typeface="宋体" panose="02010600030101010101" pitchFamily="2" charset="-122"/>
                          <a:cs typeface="Arial" panose="020B0604020202020204" pitchFamily="34" charset="0"/>
                        </a:rPr>
                        <a:t>3</a:t>
                      </a:r>
                    </a:p>
                  </a:txBody>
                  <a:tcPr horzOverflow="overflow">
                    <a:lnL>
                      <a:noFill/>
                    </a:lnL>
                    <a:lnR w="12700" cap="flat" cmpd="sng" algn="ctr">
                      <a:solidFill>
                        <a:schemeClr val="tx1"/>
                      </a:solidFill>
                      <a:prstDash val="solid"/>
                      <a:miter lim="800000"/>
                      <a:headEnd type="none" w="sm" len="sm"/>
                      <a:tailEnd type="none" w="sm" len="sm"/>
                    </a:lnR>
                    <a:lnT w="127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tc gridSpan="2">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l"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rgbClr val="FF0000"/>
                          </a:solidFill>
                          <a:effectLst/>
                          <a:latin typeface="Verdana" panose="020B0604030504040204" pitchFamily="34" charset="0"/>
                          <a:ea typeface="宋体" panose="02010600030101010101" pitchFamily="2" charset="-122"/>
                          <a:cs typeface="Arial" panose="020B0604020202020204" pitchFamily="34" charset="0"/>
                        </a:rPr>
                        <a:t>Hot</a:t>
                      </a:r>
                    </a:p>
                  </a:txBody>
                  <a:tcPr horzOverflow="overflow">
                    <a:lnL w="12700" cap="flat" cmpd="sng" algn="ctr">
                      <a:solidFill>
                        <a:schemeClr val="tx1"/>
                      </a:solidFill>
                      <a:prstDash val="solid"/>
                      <a:miter lim="800000"/>
                      <a:headEnd type="none" w="sm" len="sm"/>
                      <a:tailEnd type="none" w="sm" len="sm"/>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tc hMerge="1">
                  <a:txBody>
                    <a:bodyPr/>
                    <a:lstStyle/>
                    <a:p>
                      <a:endParaRPr lang="en-US"/>
                    </a:p>
                  </a:txBody>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rgbClr val="0000FF"/>
                          </a:solidFill>
                          <a:effectLst/>
                          <a:latin typeface="Verdana" panose="020B0604030504040204" pitchFamily="34" charset="0"/>
                          <a:ea typeface="宋体" panose="02010600030101010101" pitchFamily="2" charset="-122"/>
                          <a:cs typeface="Arial" panose="020B0604020202020204" pitchFamily="34" charset="0"/>
                        </a:rPr>
                        <a:t>2</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rgbClr val="0000FF"/>
                          </a:solidFill>
                          <a:effectLst/>
                          <a:latin typeface="Verdana" panose="020B0604030504040204" pitchFamily="34" charset="0"/>
                          <a:ea typeface="宋体" panose="02010600030101010101" pitchFamily="2" charset="-122"/>
                          <a:cs typeface="Arial" panose="020B0604020202020204" pitchFamily="34" charset="0"/>
                        </a:rPr>
                        <a:t>2</a:t>
                      </a:r>
                    </a:p>
                  </a:txBody>
                  <a:tcPr horzOverflow="overflow">
                    <a:lnL>
                      <a:noFill/>
                    </a:lnL>
                    <a:lnR w="12700" cap="flat" cmpd="sng" algn="ctr">
                      <a:solidFill>
                        <a:schemeClr val="tx1"/>
                      </a:solidFill>
                      <a:prstDash val="solid"/>
                      <a:miter lim="800000"/>
                      <a:headEnd type="none" w="sm" len="sm"/>
                      <a:tailEnd type="none" w="sm" len="sm"/>
                    </a:lnR>
                    <a:lnT w="127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tc gridSpan="2">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l"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rgbClr val="FF0000"/>
                          </a:solidFill>
                          <a:effectLst/>
                          <a:latin typeface="Verdana" panose="020B0604030504040204" pitchFamily="34" charset="0"/>
                          <a:ea typeface="宋体" panose="02010600030101010101" pitchFamily="2" charset="-122"/>
                          <a:cs typeface="Arial" panose="020B0604020202020204" pitchFamily="34" charset="0"/>
                        </a:rPr>
                        <a:t>High</a:t>
                      </a:r>
                    </a:p>
                  </a:txBody>
                  <a:tcPr horzOverflow="overflow">
                    <a:lnL w="12700" cap="flat" cmpd="sng" algn="ctr">
                      <a:solidFill>
                        <a:schemeClr val="tx1"/>
                      </a:solidFill>
                      <a:prstDash val="solid"/>
                      <a:miter lim="800000"/>
                      <a:headEnd type="none" w="sm" len="sm"/>
                      <a:tailEnd type="none" w="sm" len="sm"/>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tc hMerge="1">
                  <a:txBody>
                    <a:bodyPr/>
                    <a:lstStyle/>
                    <a:p>
                      <a:endParaRPr lang="en-US"/>
                    </a:p>
                  </a:txBody>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rgbClr val="0000FF"/>
                          </a:solidFill>
                          <a:effectLst/>
                          <a:latin typeface="Verdana" panose="020B0604030504040204" pitchFamily="34" charset="0"/>
                          <a:ea typeface="宋体" panose="02010600030101010101" pitchFamily="2" charset="-122"/>
                          <a:cs typeface="Arial" panose="020B0604020202020204" pitchFamily="34" charset="0"/>
                        </a:rPr>
                        <a:t>3</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rgbClr val="0000FF"/>
                          </a:solidFill>
                          <a:effectLst/>
                          <a:latin typeface="Verdana" panose="020B0604030504040204" pitchFamily="34" charset="0"/>
                          <a:ea typeface="宋体" panose="02010600030101010101" pitchFamily="2" charset="-122"/>
                          <a:cs typeface="Arial" panose="020B0604020202020204" pitchFamily="34" charset="0"/>
                        </a:rPr>
                        <a:t>4</a:t>
                      </a:r>
                    </a:p>
                  </a:txBody>
                  <a:tcPr horzOverflow="overflow">
                    <a:lnL>
                      <a:noFill/>
                    </a:lnL>
                    <a:lnR w="12700" cap="flat" cmpd="sng" algn="ctr">
                      <a:solidFill>
                        <a:schemeClr val="tx1"/>
                      </a:solidFill>
                      <a:prstDash val="solid"/>
                      <a:miter lim="800000"/>
                      <a:headEnd type="none" w="sm" len="sm"/>
                      <a:tailEnd type="none" w="sm" len="sm"/>
                    </a:lnR>
                    <a:lnT w="127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l"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rgbClr val="FF0000"/>
                          </a:solidFill>
                          <a:effectLst/>
                          <a:latin typeface="Verdana" panose="020B0604030504040204" pitchFamily="34" charset="0"/>
                          <a:ea typeface="宋体" panose="02010600030101010101" pitchFamily="2" charset="-122"/>
                          <a:cs typeface="Arial" panose="020B0604020202020204" pitchFamily="34" charset="0"/>
                        </a:rPr>
                        <a:t>False</a:t>
                      </a:r>
                    </a:p>
                  </a:txBody>
                  <a:tcPr horzOverflow="overflow">
                    <a:lnL w="12700" cap="flat" cmpd="sng" algn="ctr">
                      <a:solidFill>
                        <a:schemeClr val="tx1"/>
                      </a:solidFill>
                      <a:prstDash val="solid"/>
                      <a:miter lim="800000"/>
                      <a:headEnd type="none" w="sm" len="sm"/>
                      <a:tailEnd type="none" w="sm" len="sm"/>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rgbClr val="0000FF"/>
                          </a:solidFill>
                          <a:effectLst/>
                          <a:latin typeface="Verdana" panose="020B0604030504040204" pitchFamily="34" charset="0"/>
                          <a:ea typeface="宋体" panose="02010600030101010101" pitchFamily="2" charset="-122"/>
                          <a:cs typeface="Arial" panose="020B0604020202020204" pitchFamily="34" charset="0"/>
                        </a:rPr>
                        <a:t>6</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rgbClr val="0000FF"/>
                          </a:solidFill>
                          <a:effectLst/>
                          <a:latin typeface="Verdana" panose="020B0604030504040204" pitchFamily="34" charset="0"/>
                          <a:ea typeface="宋体" panose="02010600030101010101" pitchFamily="2" charset="-122"/>
                          <a:cs typeface="Arial" panose="020B0604020202020204" pitchFamily="34" charset="0"/>
                        </a:rPr>
                        <a:t>2</a:t>
                      </a:r>
                    </a:p>
                  </a:txBody>
                  <a:tcPr horzOverflow="overflow">
                    <a:lnL>
                      <a:noFill/>
                    </a:lnL>
                    <a:lnR w="12700" cap="flat" cmpd="sng" algn="ctr">
                      <a:solidFill>
                        <a:schemeClr val="tx1"/>
                      </a:solidFill>
                      <a:prstDash val="solid"/>
                      <a:miter lim="800000"/>
                      <a:headEnd type="none" w="sm" len="sm"/>
                      <a:tailEnd type="none" w="sm" len="sm"/>
                    </a:lnR>
                    <a:lnT w="127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rgbClr val="0000FF"/>
                          </a:solidFill>
                          <a:effectLst/>
                          <a:latin typeface="Verdana" panose="020B0604030504040204" pitchFamily="34" charset="0"/>
                          <a:ea typeface="宋体" panose="02010600030101010101" pitchFamily="2" charset="-122"/>
                          <a:cs typeface="Arial" panose="020B0604020202020204" pitchFamily="34" charset="0"/>
                        </a:rPr>
                        <a:t>9</a:t>
                      </a:r>
                    </a:p>
                  </a:txBody>
                  <a:tcPr horzOverflow="overflow">
                    <a:lnL w="12700" cap="flat" cmpd="sng" algn="ctr">
                      <a:solidFill>
                        <a:schemeClr val="tx1"/>
                      </a:solidFill>
                      <a:prstDash val="solid"/>
                      <a:miter lim="800000"/>
                      <a:headEnd type="none" w="sm" len="sm"/>
                      <a:tailEnd type="none" w="sm" len="sm"/>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rgbClr val="0000FF"/>
                          </a:solidFill>
                          <a:effectLst/>
                          <a:latin typeface="Verdana" panose="020B0604030504040204" pitchFamily="34" charset="0"/>
                          <a:ea typeface="宋体" panose="02010600030101010101" pitchFamily="2" charset="-122"/>
                          <a:cs typeface="Arial" panose="020B0604020202020204" pitchFamily="34" charset="0"/>
                        </a:rPr>
                        <a:t>5</a:t>
                      </a:r>
                    </a:p>
                  </a:txBody>
                  <a:tcPr horzOverflow="overflow">
                    <a:lnL>
                      <a:noFill/>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FCC00"/>
                    </a:solidFill>
                  </a:tcPr>
                </a:tc>
                <a:extLst>
                  <a:ext uri="{0D108BD9-81ED-4DB2-BD59-A6C34878D82A}">
                    <a16:rowId xmlns:a16="http://schemas.microsoft.com/office/drawing/2014/main" val="3311117224"/>
                  </a:ext>
                </a:extLst>
              </a:tr>
              <a:tr h="304800">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l"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200" b="1" i="0" u="none" strike="noStrike" cap="none" normalizeH="0" baseline="0">
                          <a:ln>
                            <a:noFill/>
                          </a:ln>
                          <a:solidFill>
                            <a:srgbClr val="FF0000"/>
                          </a:solidFill>
                          <a:effectLst/>
                          <a:latin typeface="Verdana" panose="020B0604030504040204" pitchFamily="34" charset="0"/>
                          <a:ea typeface="宋体" panose="02010600030101010101" pitchFamily="2" charset="-122"/>
                          <a:cs typeface="Arial" panose="020B0604020202020204" pitchFamily="34" charset="0"/>
                        </a:rPr>
                        <a:t>Overcast</a:t>
                      </a:r>
                    </a:p>
                  </a:txBody>
                  <a:tcPr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rgbClr val="0000FF"/>
                          </a:solidFill>
                          <a:effectLst/>
                          <a:latin typeface="Verdana" panose="020B0604030504040204" pitchFamily="34" charset="0"/>
                          <a:ea typeface="宋体" panose="02010600030101010101" pitchFamily="2" charset="-122"/>
                          <a:cs typeface="Arial" panose="020B0604020202020204" pitchFamily="34" charset="0"/>
                          <a:sym typeface="Symbol" pitchFamily="2" charset="2"/>
                        </a:rPr>
                        <a:t>4</a:t>
                      </a:r>
                    </a:p>
                  </a:txBody>
                  <a:tcPr horzOverflow="overflow">
                    <a:lnL>
                      <a:noFill/>
                    </a:lnL>
                    <a:lnR>
                      <a:noFill/>
                    </a:lnR>
                    <a:lnT>
                      <a:noFill/>
                    </a:lnT>
                    <a:lnB>
                      <a:noFill/>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rgbClr val="0000FF"/>
                          </a:solidFill>
                          <a:effectLst/>
                          <a:latin typeface="Verdana" panose="020B0604030504040204" pitchFamily="34" charset="0"/>
                          <a:ea typeface="宋体" panose="02010600030101010101" pitchFamily="2" charset="-122"/>
                          <a:cs typeface="Arial" panose="020B0604020202020204" pitchFamily="34" charset="0"/>
                        </a:rPr>
                        <a:t>0</a:t>
                      </a:r>
                    </a:p>
                  </a:txBody>
                  <a:tcPr horzOverflow="overflow">
                    <a:lnL>
                      <a:noFill/>
                    </a:lnL>
                    <a:lnR w="12700" cap="flat" cmpd="sng" algn="ctr">
                      <a:solidFill>
                        <a:schemeClr val="tx1"/>
                      </a:solidFill>
                      <a:prstDash val="solid"/>
                      <a:miter lim="800000"/>
                      <a:headEnd type="none" w="sm" len="sm"/>
                      <a:tailEnd type="none" w="sm" len="sm"/>
                    </a:lnR>
                    <a:lnT>
                      <a:noFill/>
                    </a:lnT>
                    <a:lnB>
                      <a:noFill/>
                    </a:lnB>
                    <a:lnTlToBr>
                      <a:noFill/>
                    </a:lnTlToBr>
                    <a:lnBlToTr>
                      <a:noFill/>
                    </a:lnBlToTr>
                    <a:solidFill>
                      <a:srgbClr val="FFCC00"/>
                    </a:solidFill>
                  </a:tcPr>
                </a:tc>
                <a:tc gridSpan="2">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l"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rgbClr val="FF0000"/>
                          </a:solidFill>
                          <a:effectLst/>
                          <a:latin typeface="Verdana" panose="020B0604030504040204" pitchFamily="34" charset="0"/>
                          <a:ea typeface="宋体" panose="02010600030101010101" pitchFamily="2" charset="-122"/>
                          <a:cs typeface="Arial" panose="020B0604020202020204" pitchFamily="34" charset="0"/>
                        </a:rPr>
                        <a:t>Mild</a:t>
                      </a:r>
                    </a:p>
                  </a:txBody>
                  <a:tcPr horzOverflow="overflow">
                    <a:lnL w="12700" cap="flat" cmpd="sng" algn="ctr">
                      <a:solidFill>
                        <a:schemeClr val="tx1"/>
                      </a:solidFill>
                      <a:prstDash val="solid"/>
                      <a:miter lim="800000"/>
                      <a:headEnd type="none" w="sm" len="sm"/>
                      <a:tailEnd type="none" w="sm" len="sm"/>
                    </a:lnL>
                    <a:lnR>
                      <a:noFill/>
                    </a:lnR>
                    <a:lnT>
                      <a:noFill/>
                    </a:lnT>
                    <a:lnB>
                      <a:noFill/>
                    </a:lnB>
                    <a:lnTlToBr>
                      <a:noFill/>
                    </a:lnTlToBr>
                    <a:lnBlToTr>
                      <a:noFill/>
                    </a:lnBlToTr>
                    <a:solidFill>
                      <a:srgbClr val="FFCC00"/>
                    </a:solidFill>
                  </a:tcPr>
                </a:tc>
                <a:tc hMerge="1">
                  <a:txBody>
                    <a:bodyPr/>
                    <a:lstStyle/>
                    <a:p>
                      <a:endParaRPr lang="en-US"/>
                    </a:p>
                  </a:txBody>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rgbClr val="0000FF"/>
                          </a:solidFill>
                          <a:effectLst/>
                          <a:latin typeface="Verdana" panose="020B0604030504040204" pitchFamily="34" charset="0"/>
                          <a:ea typeface="宋体" panose="02010600030101010101" pitchFamily="2" charset="-122"/>
                          <a:cs typeface="Arial" panose="020B0604020202020204" pitchFamily="34" charset="0"/>
                        </a:rPr>
                        <a:t>4</a:t>
                      </a:r>
                    </a:p>
                  </a:txBody>
                  <a:tcPr horzOverflow="overflow">
                    <a:lnL>
                      <a:noFill/>
                    </a:lnL>
                    <a:lnR>
                      <a:noFill/>
                    </a:lnR>
                    <a:lnT>
                      <a:noFill/>
                    </a:lnT>
                    <a:lnB>
                      <a:noFill/>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rgbClr val="0000FF"/>
                          </a:solidFill>
                          <a:effectLst/>
                          <a:latin typeface="Verdana" panose="020B0604030504040204" pitchFamily="34" charset="0"/>
                          <a:ea typeface="宋体" panose="02010600030101010101" pitchFamily="2" charset="-122"/>
                          <a:cs typeface="Arial" panose="020B0604020202020204" pitchFamily="34" charset="0"/>
                        </a:rPr>
                        <a:t>2</a:t>
                      </a:r>
                    </a:p>
                  </a:txBody>
                  <a:tcPr horzOverflow="overflow">
                    <a:lnL>
                      <a:noFill/>
                    </a:lnL>
                    <a:lnR w="12700" cap="flat" cmpd="sng" algn="ctr">
                      <a:solidFill>
                        <a:schemeClr val="tx1"/>
                      </a:solidFill>
                      <a:prstDash val="solid"/>
                      <a:miter lim="800000"/>
                      <a:headEnd type="none" w="sm" len="sm"/>
                      <a:tailEnd type="none" w="sm" len="sm"/>
                    </a:lnR>
                    <a:lnT>
                      <a:noFill/>
                    </a:lnT>
                    <a:lnB>
                      <a:noFill/>
                    </a:lnB>
                    <a:lnTlToBr>
                      <a:noFill/>
                    </a:lnTlToBr>
                    <a:lnBlToTr>
                      <a:noFill/>
                    </a:lnBlToTr>
                    <a:solidFill>
                      <a:srgbClr val="FFCC00"/>
                    </a:solidFill>
                  </a:tcPr>
                </a:tc>
                <a:tc gridSpan="2">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l"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rgbClr val="FF0000"/>
                          </a:solidFill>
                          <a:effectLst/>
                          <a:latin typeface="Verdana" panose="020B0604030504040204" pitchFamily="34" charset="0"/>
                          <a:ea typeface="宋体" panose="02010600030101010101" pitchFamily="2" charset="-122"/>
                          <a:cs typeface="Arial" panose="020B0604020202020204" pitchFamily="34" charset="0"/>
                        </a:rPr>
                        <a:t>Normal</a:t>
                      </a:r>
                    </a:p>
                  </a:txBody>
                  <a:tcPr horzOverflow="overflow">
                    <a:lnL w="12700" cap="flat" cmpd="sng" algn="ctr">
                      <a:solidFill>
                        <a:schemeClr val="tx1"/>
                      </a:solidFill>
                      <a:prstDash val="solid"/>
                      <a:miter lim="800000"/>
                      <a:headEnd type="none" w="sm" len="sm"/>
                      <a:tailEnd type="none" w="sm" len="sm"/>
                    </a:lnL>
                    <a:lnR>
                      <a:noFill/>
                    </a:lnR>
                    <a:lnT>
                      <a:noFill/>
                    </a:lnT>
                    <a:lnB>
                      <a:noFill/>
                    </a:lnB>
                    <a:lnTlToBr>
                      <a:noFill/>
                    </a:lnTlToBr>
                    <a:lnBlToTr>
                      <a:noFill/>
                    </a:lnBlToTr>
                    <a:solidFill>
                      <a:srgbClr val="FFCC00"/>
                    </a:solidFill>
                  </a:tcPr>
                </a:tc>
                <a:tc hMerge="1">
                  <a:txBody>
                    <a:bodyPr/>
                    <a:lstStyle/>
                    <a:p>
                      <a:endParaRPr lang="en-US"/>
                    </a:p>
                  </a:txBody>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rgbClr val="0000FF"/>
                          </a:solidFill>
                          <a:effectLst/>
                          <a:latin typeface="Verdana" panose="020B0604030504040204" pitchFamily="34" charset="0"/>
                          <a:ea typeface="宋体" panose="02010600030101010101" pitchFamily="2" charset="-122"/>
                          <a:cs typeface="Arial" panose="020B0604020202020204" pitchFamily="34" charset="0"/>
                        </a:rPr>
                        <a:t>6</a:t>
                      </a:r>
                    </a:p>
                  </a:txBody>
                  <a:tcPr horzOverflow="overflow">
                    <a:lnL>
                      <a:noFill/>
                    </a:lnL>
                    <a:lnR>
                      <a:noFill/>
                    </a:lnR>
                    <a:lnT>
                      <a:noFill/>
                    </a:lnT>
                    <a:lnB>
                      <a:noFill/>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rgbClr val="0000FF"/>
                          </a:solidFill>
                          <a:effectLst/>
                          <a:latin typeface="Verdana" panose="020B0604030504040204" pitchFamily="34" charset="0"/>
                          <a:ea typeface="宋体" panose="02010600030101010101" pitchFamily="2" charset="-122"/>
                          <a:cs typeface="Arial" panose="020B0604020202020204" pitchFamily="34" charset="0"/>
                        </a:rPr>
                        <a:t>1</a:t>
                      </a:r>
                    </a:p>
                  </a:txBody>
                  <a:tcPr horzOverflow="overflow">
                    <a:lnL>
                      <a:noFill/>
                    </a:lnL>
                    <a:lnR w="12700" cap="flat" cmpd="sng" algn="ctr">
                      <a:solidFill>
                        <a:schemeClr val="tx1"/>
                      </a:solidFill>
                      <a:prstDash val="solid"/>
                      <a:miter lim="800000"/>
                      <a:headEnd type="none" w="sm" len="sm"/>
                      <a:tailEnd type="none" w="sm" len="sm"/>
                    </a:lnR>
                    <a:lnT>
                      <a:noFill/>
                    </a:lnT>
                    <a:lnB>
                      <a:noFill/>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l"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rgbClr val="FF0000"/>
                          </a:solidFill>
                          <a:effectLst/>
                          <a:latin typeface="Verdana" panose="020B0604030504040204" pitchFamily="34" charset="0"/>
                          <a:ea typeface="宋体" panose="02010600030101010101" pitchFamily="2" charset="-122"/>
                          <a:cs typeface="Arial" panose="020B0604020202020204" pitchFamily="34" charset="0"/>
                        </a:rPr>
                        <a:t>True</a:t>
                      </a:r>
                    </a:p>
                  </a:txBody>
                  <a:tcPr horzOverflow="overflow">
                    <a:lnL w="12700" cap="flat" cmpd="sng" algn="ctr">
                      <a:solidFill>
                        <a:schemeClr val="tx1"/>
                      </a:solidFill>
                      <a:prstDash val="solid"/>
                      <a:miter lim="800000"/>
                      <a:headEnd type="none" w="sm" len="sm"/>
                      <a:tailEnd type="none" w="sm" len="sm"/>
                    </a:lnL>
                    <a:lnR>
                      <a:noFill/>
                    </a:lnR>
                    <a:lnT>
                      <a:noFill/>
                    </a:lnT>
                    <a:lnB>
                      <a:noFill/>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rgbClr val="0000FF"/>
                          </a:solidFill>
                          <a:effectLst/>
                          <a:latin typeface="Verdana" panose="020B0604030504040204" pitchFamily="34" charset="0"/>
                          <a:ea typeface="宋体" panose="02010600030101010101" pitchFamily="2" charset="-122"/>
                          <a:cs typeface="Arial" panose="020B0604020202020204" pitchFamily="34" charset="0"/>
                        </a:rPr>
                        <a:t>3</a:t>
                      </a:r>
                    </a:p>
                  </a:txBody>
                  <a:tcPr horzOverflow="overflow">
                    <a:lnL>
                      <a:noFill/>
                    </a:lnL>
                    <a:lnR>
                      <a:noFill/>
                    </a:lnR>
                    <a:lnT>
                      <a:noFill/>
                    </a:lnT>
                    <a:lnB>
                      <a:noFill/>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rgbClr val="0000FF"/>
                          </a:solidFill>
                          <a:effectLst/>
                          <a:latin typeface="Verdana" panose="020B0604030504040204" pitchFamily="34" charset="0"/>
                          <a:ea typeface="宋体" panose="02010600030101010101" pitchFamily="2" charset="-122"/>
                          <a:cs typeface="Arial" panose="020B0604020202020204" pitchFamily="34" charset="0"/>
                        </a:rPr>
                        <a:t>3</a:t>
                      </a:r>
                    </a:p>
                  </a:txBody>
                  <a:tcPr horzOverflow="overflow">
                    <a:lnL>
                      <a:noFill/>
                    </a:lnL>
                    <a:lnR w="12700" cap="flat" cmpd="sng" algn="ctr">
                      <a:solidFill>
                        <a:schemeClr val="tx1"/>
                      </a:solidFill>
                      <a:prstDash val="solid"/>
                      <a:miter lim="800000"/>
                      <a:headEnd type="none" w="sm" len="sm"/>
                      <a:tailEnd type="none" w="sm" len="sm"/>
                    </a:lnR>
                    <a:lnT>
                      <a:noFill/>
                    </a:lnT>
                    <a:lnB>
                      <a:noFill/>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altLang="zh-CN" sz="15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endParaRPr>
                    </a:p>
                  </a:txBody>
                  <a:tcPr horzOverflow="overflow">
                    <a:lnL w="12700" cap="flat" cmpd="sng" algn="ctr">
                      <a:solidFill>
                        <a:schemeClr val="tx1"/>
                      </a:solidFill>
                      <a:prstDash val="solid"/>
                      <a:miter lim="800000"/>
                      <a:headEnd type="none" w="sm" len="sm"/>
                      <a:tailEnd type="none" w="sm" len="sm"/>
                    </a:lnL>
                    <a:lnR>
                      <a:noFill/>
                    </a:lnR>
                    <a:lnT>
                      <a:noFill/>
                    </a:lnT>
                    <a:lnB>
                      <a:noFill/>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altLang="zh-CN" sz="15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endParaRPr>
                    </a:p>
                  </a:txBody>
                  <a:tcPr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solidFill>
                      <a:srgbClr val="FFCC00"/>
                    </a:solidFill>
                  </a:tcPr>
                </a:tc>
                <a:extLst>
                  <a:ext uri="{0D108BD9-81ED-4DB2-BD59-A6C34878D82A}">
                    <a16:rowId xmlns:a16="http://schemas.microsoft.com/office/drawing/2014/main" val="2737177461"/>
                  </a:ext>
                </a:extLst>
              </a:tr>
              <a:tr h="304800">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l"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200" b="1" i="0" u="none" strike="noStrike" cap="none" normalizeH="0" baseline="0">
                          <a:ln>
                            <a:noFill/>
                          </a:ln>
                          <a:solidFill>
                            <a:srgbClr val="FF0000"/>
                          </a:solidFill>
                          <a:effectLst/>
                          <a:latin typeface="Verdana" panose="020B0604030504040204" pitchFamily="34" charset="0"/>
                          <a:ea typeface="宋体" panose="02010600030101010101" pitchFamily="2" charset="-122"/>
                          <a:cs typeface="Arial" panose="020B0604020202020204" pitchFamily="34" charset="0"/>
                        </a:rPr>
                        <a:t>Rainy</a:t>
                      </a:r>
                    </a:p>
                  </a:txBody>
                  <a:tcPr horzOverflow="overflow">
                    <a:lnL w="38100" cap="flat" cmpd="sng" algn="ctr">
                      <a:solidFill>
                        <a:schemeClr val="tx1"/>
                      </a:solidFill>
                      <a:prstDash val="solid"/>
                      <a:round/>
                      <a:headEnd type="none" w="med" len="med"/>
                      <a:tailEnd type="none" w="med" len="med"/>
                    </a:lnL>
                    <a:lnR>
                      <a:noFill/>
                    </a:lnR>
                    <a:lnT>
                      <a:noFill/>
                    </a:lnT>
                    <a:lnB w="381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rgbClr val="0000FF"/>
                          </a:solidFill>
                          <a:effectLst/>
                          <a:latin typeface="Verdana" panose="020B0604030504040204" pitchFamily="34" charset="0"/>
                          <a:ea typeface="宋体" panose="02010600030101010101" pitchFamily="2" charset="-122"/>
                          <a:cs typeface="Arial" panose="020B0604020202020204" pitchFamily="34" charset="0"/>
                          <a:sym typeface="Symbol" pitchFamily="2" charset="2"/>
                        </a:rPr>
                        <a:t>3</a:t>
                      </a:r>
                    </a:p>
                  </a:txBody>
                  <a:tcPr horzOverflow="overflow">
                    <a:lnL>
                      <a:noFill/>
                    </a:lnL>
                    <a:lnR>
                      <a:noFill/>
                    </a:lnR>
                    <a:lnT>
                      <a:noFill/>
                    </a:lnT>
                    <a:lnB w="381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rgbClr val="0000FF"/>
                          </a:solidFill>
                          <a:effectLst/>
                          <a:latin typeface="Verdana" panose="020B0604030504040204" pitchFamily="34" charset="0"/>
                          <a:ea typeface="宋体" panose="02010600030101010101" pitchFamily="2" charset="-122"/>
                          <a:cs typeface="Arial" panose="020B0604020202020204" pitchFamily="34" charset="0"/>
                        </a:rPr>
                        <a:t>2</a:t>
                      </a:r>
                    </a:p>
                  </a:txBody>
                  <a:tcPr horzOverflow="overflow">
                    <a:lnL>
                      <a:noFill/>
                    </a:lnL>
                    <a:lnR w="12700" cap="flat" cmpd="sng" algn="ctr">
                      <a:solidFill>
                        <a:schemeClr val="tx1"/>
                      </a:solidFill>
                      <a:prstDash val="solid"/>
                      <a:miter lim="800000"/>
                      <a:headEnd type="none" w="sm" len="sm"/>
                      <a:tailEnd type="none" w="sm" len="sm"/>
                    </a:lnR>
                    <a:lnT>
                      <a:noFill/>
                    </a:lnT>
                    <a:lnB w="38100" cap="flat" cmpd="sng" algn="ctr">
                      <a:solidFill>
                        <a:schemeClr val="tx1"/>
                      </a:solidFill>
                      <a:prstDash val="solid"/>
                      <a:round/>
                      <a:headEnd type="none" w="med" len="med"/>
                      <a:tailEnd type="none" w="med" len="med"/>
                    </a:lnB>
                    <a:lnTlToBr>
                      <a:noFill/>
                    </a:lnTlToBr>
                    <a:lnBlToTr>
                      <a:noFill/>
                    </a:lnBlToTr>
                    <a:solidFill>
                      <a:srgbClr val="FFCC00"/>
                    </a:solidFill>
                  </a:tcPr>
                </a:tc>
                <a:tc gridSpan="2">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l"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rgbClr val="FF0000"/>
                          </a:solidFill>
                          <a:effectLst/>
                          <a:latin typeface="Verdana" panose="020B0604030504040204" pitchFamily="34" charset="0"/>
                          <a:ea typeface="宋体" panose="02010600030101010101" pitchFamily="2" charset="-122"/>
                          <a:cs typeface="Arial" panose="020B0604020202020204" pitchFamily="34" charset="0"/>
                        </a:rPr>
                        <a:t>Cool</a:t>
                      </a:r>
                    </a:p>
                  </a:txBody>
                  <a:tcPr horzOverflow="overflow">
                    <a:lnL w="12700" cap="flat" cmpd="sng" algn="ctr">
                      <a:solidFill>
                        <a:schemeClr val="tx1"/>
                      </a:solidFill>
                      <a:prstDash val="solid"/>
                      <a:miter lim="800000"/>
                      <a:headEnd type="none" w="sm" len="sm"/>
                      <a:tailEnd type="none" w="sm" len="sm"/>
                    </a:lnL>
                    <a:lnR>
                      <a:noFill/>
                    </a:lnR>
                    <a:lnT>
                      <a:noFill/>
                    </a:lnT>
                    <a:lnB w="38100" cap="flat" cmpd="sng" algn="ctr">
                      <a:solidFill>
                        <a:schemeClr val="tx1"/>
                      </a:solidFill>
                      <a:prstDash val="solid"/>
                      <a:round/>
                      <a:headEnd type="none" w="med" len="med"/>
                      <a:tailEnd type="none" w="med" len="med"/>
                    </a:lnB>
                    <a:lnTlToBr>
                      <a:noFill/>
                    </a:lnTlToBr>
                    <a:lnBlToTr>
                      <a:noFill/>
                    </a:lnBlToTr>
                    <a:solidFill>
                      <a:srgbClr val="FFCC00"/>
                    </a:solidFill>
                  </a:tcPr>
                </a:tc>
                <a:tc hMerge="1">
                  <a:txBody>
                    <a:bodyPr/>
                    <a:lstStyle/>
                    <a:p>
                      <a:endParaRPr lang="en-US"/>
                    </a:p>
                  </a:txBody>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rgbClr val="0000FF"/>
                          </a:solidFill>
                          <a:effectLst/>
                          <a:latin typeface="Verdana" panose="020B0604030504040204" pitchFamily="34" charset="0"/>
                          <a:ea typeface="宋体" panose="02010600030101010101" pitchFamily="2" charset="-122"/>
                          <a:cs typeface="Arial" panose="020B0604020202020204" pitchFamily="34" charset="0"/>
                        </a:rPr>
                        <a:t>3</a:t>
                      </a:r>
                    </a:p>
                  </a:txBody>
                  <a:tcPr horzOverflow="overflow">
                    <a:lnL>
                      <a:noFill/>
                    </a:lnL>
                    <a:lnR>
                      <a:noFill/>
                    </a:lnR>
                    <a:lnT>
                      <a:noFill/>
                    </a:lnT>
                    <a:lnB w="381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rgbClr val="0000FF"/>
                          </a:solidFill>
                          <a:effectLst/>
                          <a:latin typeface="Verdana" panose="020B0604030504040204" pitchFamily="34" charset="0"/>
                          <a:ea typeface="宋体" panose="02010600030101010101" pitchFamily="2" charset="-122"/>
                          <a:cs typeface="Arial" panose="020B0604020202020204" pitchFamily="34" charset="0"/>
                        </a:rPr>
                        <a:t>1</a:t>
                      </a:r>
                    </a:p>
                  </a:txBody>
                  <a:tcPr horzOverflow="overflow">
                    <a:lnL>
                      <a:noFill/>
                    </a:lnL>
                    <a:lnR w="12700" cap="flat" cmpd="sng" algn="ctr">
                      <a:solidFill>
                        <a:schemeClr val="tx1"/>
                      </a:solidFill>
                      <a:prstDash val="solid"/>
                      <a:miter lim="800000"/>
                      <a:headEnd type="none" w="sm" len="sm"/>
                      <a:tailEnd type="none" w="sm" len="sm"/>
                    </a:lnR>
                    <a:lnT>
                      <a:noFill/>
                    </a:lnT>
                    <a:lnB w="381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altLang="zh-CN" sz="15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endParaRPr>
                    </a:p>
                  </a:txBody>
                  <a:tcPr horzOverflow="overflow">
                    <a:lnL w="12700" cap="flat" cmpd="sng" algn="ctr">
                      <a:solidFill>
                        <a:schemeClr val="tx1"/>
                      </a:solidFill>
                      <a:prstDash val="solid"/>
                      <a:miter lim="800000"/>
                      <a:headEnd type="none" w="sm" len="sm"/>
                      <a:tailEnd type="none" w="sm" len="sm"/>
                    </a:lnL>
                    <a:lnR>
                      <a:noFill/>
                    </a:lnR>
                    <a:lnT>
                      <a:noFill/>
                    </a:lnT>
                    <a:lnB w="38100" cap="flat" cmpd="sng" algn="ctr">
                      <a:solidFill>
                        <a:schemeClr val="tx1"/>
                      </a:solidFill>
                      <a:prstDash val="solid"/>
                      <a:round/>
                      <a:headEnd type="none" w="med" len="med"/>
                      <a:tailEnd type="none" w="med" len="med"/>
                    </a:lnB>
                    <a:lnTlToBr>
                      <a:noFill/>
                    </a:lnTlToBr>
                    <a:lnBlToTr>
                      <a:noFill/>
                    </a:lnBlToTr>
                    <a:solidFill>
                      <a:srgbClr val="FFCC00"/>
                    </a:solidFill>
                  </a:tcPr>
                </a:tc>
                <a:tc gridSpan="2">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altLang="zh-CN" sz="15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endParaRPr>
                    </a:p>
                  </a:txBody>
                  <a:tcPr horzOverflow="overflow">
                    <a:lnL>
                      <a:noFill/>
                    </a:lnL>
                    <a:lnR>
                      <a:noFill/>
                    </a:lnR>
                    <a:lnT>
                      <a:noFill/>
                    </a:lnT>
                    <a:lnB w="38100" cap="flat" cmpd="sng" algn="ctr">
                      <a:solidFill>
                        <a:schemeClr val="tx1"/>
                      </a:solidFill>
                      <a:prstDash val="solid"/>
                      <a:round/>
                      <a:headEnd type="none" w="med" len="med"/>
                      <a:tailEnd type="none" w="med" len="med"/>
                    </a:lnB>
                    <a:lnTlToBr>
                      <a:noFill/>
                    </a:lnTlToBr>
                    <a:lnBlToTr>
                      <a:noFill/>
                    </a:lnBlToTr>
                    <a:solidFill>
                      <a:srgbClr val="FFCC00"/>
                    </a:solidFill>
                  </a:tcPr>
                </a:tc>
                <a:tc hMerge="1">
                  <a:txBody>
                    <a:bodyPr/>
                    <a:lstStyle/>
                    <a:p>
                      <a:endParaRPr lang="en-US"/>
                    </a:p>
                  </a:txBody>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altLang="zh-CN" sz="15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endParaRPr>
                    </a:p>
                  </a:txBody>
                  <a:tcPr horzOverflow="overflow">
                    <a:lnL>
                      <a:noFill/>
                    </a:lnL>
                    <a:lnR w="12700" cap="flat" cmpd="sng" algn="ctr">
                      <a:solidFill>
                        <a:schemeClr val="tx1"/>
                      </a:solidFill>
                      <a:prstDash val="solid"/>
                      <a:miter lim="800000"/>
                      <a:headEnd type="none" w="sm" len="sm"/>
                      <a:tailEnd type="none" w="sm" len="sm"/>
                    </a:lnR>
                    <a:lnT>
                      <a:noFill/>
                    </a:lnT>
                    <a:lnB w="381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altLang="zh-CN" sz="15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endParaRPr>
                    </a:p>
                  </a:txBody>
                  <a:tcPr horzOverflow="overflow">
                    <a:lnL w="12700" cap="flat" cmpd="sng" algn="ctr">
                      <a:solidFill>
                        <a:schemeClr val="tx1"/>
                      </a:solidFill>
                      <a:prstDash val="solid"/>
                      <a:miter lim="800000"/>
                      <a:headEnd type="none" w="sm" len="sm"/>
                      <a:tailEnd type="none" w="sm" len="sm"/>
                    </a:lnL>
                    <a:lnR>
                      <a:noFill/>
                    </a:lnR>
                    <a:lnT>
                      <a:noFill/>
                    </a:lnT>
                    <a:lnB w="381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altLang="zh-CN" sz="15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endParaRPr>
                    </a:p>
                  </a:txBody>
                  <a:tcPr horzOverflow="overflow">
                    <a:lnL>
                      <a:noFill/>
                    </a:lnL>
                    <a:lnR>
                      <a:noFill/>
                    </a:lnR>
                    <a:lnT>
                      <a:noFill/>
                    </a:lnT>
                    <a:lnB w="381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altLang="zh-CN" sz="15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endParaRPr>
                    </a:p>
                  </a:txBody>
                  <a:tcPr horzOverflow="overflow">
                    <a:lnL>
                      <a:noFill/>
                    </a:lnL>
                    <a:lnR w="12700" cap="flat" cmpd="sng" algn="ctr">
                      <a:solidFill>
                        <a:schemeClr val="tx1"/>
                      </a:solidFill>
                      <a:prstDash val="solid"/>
                      <a:miter lim="800000"/>
                      <a:headEnd type="none" w="sm" len="sm"/>
                      <a:tailEnd type="none" w="sm" len="sm"/>
                    </a:lnR>
                    <a:lnT>
                      <a:noFill/>
                    </a:lnT>
                    <a:lnB w="381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altLang="zh-CN" sz="15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endParaRPr>
                    </a:p>
                  </a:txBody>
                  <a:tcPr horzOverflow="overflow">
                    <a:lnL w="12700" cap="flat" cmpd="sng" algn="ctr">
                      <a:solidFill>
                        <a:schemeClr val="tx1"/>
                      </a:solidFill>
                      <a:prstDash val="solid"/>
                      <a:miter lim="800000"/>
                      <a:headEnd type="none" w="sm" len="sm"/>
                      <a:tailEnd type="none" w="sm" len="sm"/>
                    </a:lnL>
                    <a:lnR>
                      <a:noFill/>
                    </a:lnR>
                    <a:lnT>
                      <a:noFill/>
                    </a:lnT>
                    <a:lnB w="381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ct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altLang="zh-CN" sz="15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endParaRPr>
                    </a:p>
                  </a:txBody>
                  <a:tcPr horzOverflow="overflow">
                    <a:lnL>
                      <a:noFill/>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2292168582"/>
                  </a:ext>
                </a:extLst>
              </a:tr>
            </a:tbl>
          </a:graphicData>
        </a:graphic>
      </p:graphicFrame>
      <p:graphicFrame>
        <p:nvGraphicFramePr>
          <p:cNvPr id="49228" name="Group 76">
            <a:extLst>
              <a:ext uri="{FF2B5EF4-FFF2-40B4-BE49-F238E27FC236}">
                <a16:creationId xmlns:a16="http://schemas.microsoft.com/office/drawing/2014/main" id="{293DAF84-DB12-6541-82DD-EDA690C7C109}"/>
              </a:ext>
            </a:extLst>
          </p:cNvPr>
          <p:cNvGraphicFramePr>
            <a:graphicFrameLocks noGrp="1"/>
          </p:cNvGraphicFramePr>
          <p:nvPr/>
        </p:nvGraphicFramePr>
        <p:xfrm>
          <a:off x="4267200" y="3138489"/>
          <a:ext cx="3429000" cy="3643305"/>
        </p:xfrm>
        <a:graphic>
          <a:graphicData uri="http://schemas.openxmlformats.org/drawingml/2006/table">
            <a:tbl>
              <a:tblPr/>
              <a:tblGrid>
                <a:gridCol w="823913">
                  <a:extLst>
                    <a:ext uri="{9D8B030D-6E8A-4147-A177-3AD203B41FA5}">
                      <a16:colId xmlns:a16="http://schemas.microsoft.com/office/drawing/2014/main" val="20000"/>
                    </a:ext>
                  </a:extLst>
                </a:gridCol>
                <a:gridCol w="682625">
                  <a:extLst>
                    <a:ext uri="{9D8B030D-6E8A-4147-A177-3AD203B41FA5}">
                      <a16:colId xmlns:a16="http://schemas.microsoft.com/office/drawing/2014/main" val="20001"/>
                    </a:ext>
                  </a:extLst>
                </a:gridCol>
                <a:gridCol w="825500">
                  <a:extLst>
                    <a:ext uri="{9D8B030D-6E8A-4147-A177-3AD203B41FA5}">
                      <a16:colId xmlns:a16="http://schemas.microsoft.com/office/drawing/2014/main" val="20002"/>
                    </a:ext>
                  </a:extLst>
                </a:gridCol>
                <a:gridCol w="619125">
                  <a:extLst>
                    <a:ext uri="{9D8B030D-6E8A-4147-A177-3AD203B41FA5}">
                      <a16:colId xmlns:a16="http://schemas.microsoft.com/office/drawing/2014/main" val="20003"/>
                    </a:ext>
                  </a:extLst>
                </a:gridCol>
                <a:gridCol w="477837">
                  <a:extLst>
                    <a:ext uri="{9D8B030D-6E8A-4147-A177-3AD203B41FA5}">
                      <a16:colId xmlns:a16="http://schemas.microsoft.com/office/drawing/2014/main" val="20004"/>
                    </a:ext>
                  </a:extLst>
                </a:gridCol>
              </a:tblGrid>
              <a:tr h="242887">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Outlook</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Temp</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Humidity</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Windy</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Play</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8FEC8"/>
                    </a:solidFill>
                  </a:tcPr>
                </a:tc>
                <a:extLst>
                  <a:ext uri="{0D108BD9-81ED-4DB2-BD59-A6C34878D82A}">
                    <a16:rowId xmlns:a16="http://schemas.microsoft.com/office/drawing/2014/main" val="10000"/>
                  </a:ext>
                </a:extLst>
              </a:tr>
              <a:tr h="242887">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rgbClr val="CC0000"/>
                          </a:solidFill>
                          <a:effectLst/>
                          <a:latin typeface="Verdana" pitchFamily="34" charset="0"/>
                          <a:cs typeface="Arial" pitchFamily="34" charset="0"/>
                        </a:rPr>
                        <a:t>Sunny</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Hot</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High</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False</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rgbClr val="CC0000"/>
                          </a:solidFill>
                          <a:effectLst/>
                          <a:latin typeface="Verdana" pitchFamily="34" charset="0"/>
                          <a:cs typeface="Arial" pitchFamily="34" charset="0"/>
                        </a:rPr>
                        <a:t>No</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C8FEC8"/>
                    </a:solidFill>
                  </a:tcPr>
                </a:tc>
                <a:extLst>
                  <a:ext uri="{0D108BD9-81ED-4DB2-BD59-A6C34878D82A}">
                    <a16:rowId xmlns:a16="http://schemas.microsoft.com/office/drawing/2014/main" val="10001"/>
                  </a:ext>
                </a:extLst>
              </a:tr>
              <a:tr h="242887">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rgbClr val="CC0000"/>
                          </a:solidFill>
                          <a:effectLst/>
                          <a:latin typeface="Verdana" pitchFamily="34" charset="0"/>
                          <a:cs typeface="Arial" pitchFamily="34" charset="0"/>
                        </a:rPr>
                        <a:t>Sunny</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Hot </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High </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True</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rgbClr val="CC0000"/>
                          </a:solidFill>
                          <a:effectLst/>
                          <a:latin typeface="Verdana" pitchFamily="34" charset="0"/>
                          <a:cs typeface="Arial" pitchFamily="34" charset="0"/>
                        </a:rPr>
                        <a:t>No</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C8FEC8"/>
                    </a:solidFill>
                  </a:tcPr>
                </a:tc>
                <a:extLst>
                  <a:ext uri="{0D108BD9-81ED-4DB2-BD59-A6C34878D82A}">
                    <a16:rowId xmlns:a16="http://schemas.microsoft.com/office/drawing/2014/main" val="10002"/>
                  </a:ext>
                </a:extLst>
              </a:tr>
              <a:tr h="242887">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Overcast </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Hot  </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High</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False</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Yes</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C8FEC8"/>
                    </a:solidFill>
                  </a:tcPr>
                </a:tc>
                <a:extLst>
                  <a:ext uri="{0D108BD9-81ED-4DB2-BD59-A6C34878D82A}">
                    <a16:rowId xmlns:a16="http://schemas.microsoft.com/office/drawing/2014/main" val="10003"/>
                  </a:ext>
                </a:extLst>
              </a:tr>
              <a:tr h="242887">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Rainy</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Mild</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High</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False</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Yes</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C8FEC8"/>
                    </a:solidFill>
                  </a:tcPr>
                </a:tc>
                <a:extLst>
                  <a:ext uri="{0D108BD9-81ED-4DB2-BD59-A6C34878D82A}">
                    <a16:rowId xmlns:a16="http://schemas.microsoft.com/office/drawing/2014/main" val="10004"/>
                  </a:ext>
                </a:extLst>
              </a:tr>
              <a:tr h="242887">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Rainy</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Cool</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Normal</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False</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Yes</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C8FEC8"/>
                    </a:solidFill>
                  </a:tcPr>
                </a:tc>
                <a:extLst>
                  <a:ext uri="{0D108BD9-81ED-4DB2-BD59-A6C34878D82A}">
                    <a16:rowId xmlns:a16="http://schemas.microsoft.com/office/drawing/2014/main" val="10005"/>
                  </a:ext>
                </a:extLst>
              </a:tr>
              <a:tr h="242887">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Rainy</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Cool</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Normal</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True</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No</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C8FEC8"/>
                    </a:solidFill>
                  </a:tcPr>
                </a:tc>
                <a:extLst>
                  <a:ext uri="{0D108BD9-81ED-4DB2-BD59-A6C34878D82A}">
                    <a16:rowId xmlns:a16="http://schemas.microsoft.com/office/drawing/2014/main" val="10006"/>
                  </a:ext>
                </a:extLst>
              </a:tr>
              <a:tr h="242887">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Overcast</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Cool</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Normal</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True</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Yes</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C8FEC8"/>
                    </a:solidFill>
                  </a:tcPr>
                </a:tc>
                <a:extLst>
                  <a:ext uri="{0D108BD9-81ED-4DB2-BD59-A6C34878D82A}">
                    <a16:rowId xmlns:a16="http://schemas.microsoft.com/office/drawing/2014/main" val="10007"/>
                  </a:ext>
                </a:extLst>
              </a:tr>
              <a:tr h="242887">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rgbClr val="CC0000"/>
                          </a:solidFill>
                          <a:effectLst/>
                          <a:latin typeface="Verdana" pitchFamily="34" charset="0"/>
                          <a:cs typeface="Arial" pitchFamily="34" charset="0"/>
                        </a:rPr>
                        <a:t>Sunny</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Mild</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High</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False</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rgbClr val="CC0000"/>
                          </a:solidFill>
                          <a:effectLst/>
                          <a:latin typeface="Verdana" pitchFamily="34" charset="0"/>
                          <a:cs typeface="Arial" pitchFamily="34" charset="0"/>
                        </a:rPr>
                        <a:t>No</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C8FEC8"/>
                    </a:solidFill>
                  </a:tcPr>
                </a:tc>
                <a:extLst>
                  <a:ext uri="{0D108BD9-81ED-4DB2-BD59-A6C34878D82A}">
                    <a16:rowId xmlns:a16="http://schemas.microsoft.com/office/drawing/2014/main" val="10008"/>
                  </a:ext>
                </a:extLst>
              </a:tr>
              <a:tr h="242887">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rgbClr val="006600"/>
                          </a:solidFill>
                          <a:effectLst/>
                          <a:latin typeface="Verdana" pitchFamily="34" charset="0"/>
                          <a:cs typeface="Arial" pitchFamily="34" charset="0"/>
                        </a:rPr>
                        <a:t>Sunny</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Cool</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Normal</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False</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rgbClr val="006600"/>
                          </a:solidFill>
                          <a:effectLst/>
                          <a:latin typeface="Verdana" pitchFamily="34" charset="0"/>
                          <a:cs typeface="Arial" pitchFamily="34" charset="0"/>
                        </a:rPr>
                        <a:t>Yes</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C8FEC8"/>
                    </a:solidFill>
                  </a:tcPr>
                </a:tc>
                <a:extLst>
                  <a:ext uri="{0D108BD9-81ED-4DB2-BD59-A6C34878D82A}">
                    <a16:rowId xmlns:a16="http://schemas.microsoft.com/office/drawing/2014/main" val="10009"/>
                  </a:ext>
                </a:extLst>
              </a:tr>
              <a:tr h="242887">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Rainy</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Mild</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Normal</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False</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Yes</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C8FEC8"/>
                    </a:solidFill>
                  </a:tcPr>
                </a:tc>
                <a:extLst>
                  <a:ext uri="{0D108BD9-81ED-4DB2-BD59-A6C34878D82A}">
                    <a16:rowId xmlns:a16="http://schemas.microsoft.com/office/drawing/2014/main" val="10010"/>
                  </a:ext>
                </a:extLst>
              </a:tr>
              <a:tr h="242887">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rgbClr val="006600"/>
                          </a:solidFill>
                          <a:effectLst/>
                          <a:latin typeface="Verdana" pitchFamily="34" charset="0"/>
                          <a:cs typeface="Arial" pitchFamily="34" charset="0"/>
                        </a:rPr>
                        <a:t>Sunny</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Mild</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Normal</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True</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rgbClr val="006600"/>
                          </a:solidFill>
                          <a:effectLst/>
                          <a:latin typeface="Verdana" pitchFamily="34" charset="0"/>
                          <a:cs typeface="Arial" pitchFamily="34" charset="0"/>
                        </a:rPr>
                        <a:t>Yes</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C8FEC8"/>
                    </a:solidFill>
                  </a:tcPr>
                </a:tc>
                <a:extLst>
                  <a:ext uri="{0D108BD9-81ED-4DB2-BD59-A6C34878D82A}">
                    <a16:rowId xmlns:a16="http://schemas.microsoft.com/office/drawing/2014/main" val="10011"/>
                  </a:ext>
                </a:extLst>
              </a:tr>
              <a:tr h="242887">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Overcast</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Mild</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High</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True</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Yes</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C8FEC8"/>
                    </a:solidFill>
                  </a:tcPr>
                </a:tc>
                <a:extLst>
                  <a:ext uri="{0D108BD9-81ED-4DB2-BD59-A6C34878D82A}">
                    <a16:rowId xmlns:a16="http://schemas.microsoft.com/office/drawing/2014/main" val="10012"/>
                  </a:ext>
                </a:extLst>
              </a:tr>
              <a:tr h="242887">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Overcast</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Hot</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Normal</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False</a:t>
                      </a:r>
                    </a:p>
                  </a:txBody>
                  <a:tcPr horzOverflow="overflow">
                    <a:lnL>
                      <a:noFill/>
                    </a:lnL>
                    <a:lnR>
                      <a:noFill/>
                    </a:lnR>
                    <a:lnT>
                      <a:noFill/>
                    </a:lnT>
                    <a:lnB>
                      <a:noFill/>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Yes</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C8FEC8"/>
                    </a:solidFill>
                  </a:tcPr>
                </a:tc>
                <a:extLst>
                  <a:ext uri="{0D108BD9-81ED-4DB2-BD59-A6C34878D82A}">
                    <a16:rowId xmlns:a16="http://schemas.microsoft.com/office/drawing/2014/main" val="10013"/>
                  </a:ext>
                </a:extLst>
              </a:tr>
              <a:tr h="242887">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Rainy</a:t>
                      </a: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Mild</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High</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True</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8FEC8"/>
                    </a:solidFill>
                  </a:tcPr>
                </a:tc>
                <a:tc>
                  <a:txBody>
                    <a:bodyPr/>
                    <a:lstStyle/>
                    <a:p>
                      <a:pPr marL="0" marR="0" lvl="0" indent="0" algn="r" defTabSz="914400" rtl="1"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900" b="1" i="0" u="none" strike="noStrike" cap="none" normalizeH="0" baseline="0">
                          <a:ln>
                            <a:noFill/>
                          </a:ln>
                          <a:solidFill>
                            <a:schemeClr val="tx1"/>
                          </a:solidFill>
                          <a:effectLst/>
                          <a:latin typeface="Verdana" pitchFamily="34" charset="0"/>
                          <a:cs typeface="Arial" pitchFamily="34" charset="0"/>
                        </a:rPr>
                        <a:t>No</a:t>
                      </a: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C8FEC8"/>
                    </a:solidFill>
                  </a:tcPr>
                </a:tc>
                <a:extLst>
                  <a:ext uri="{0D108BD9-81ED-4DB2-BD59-A6C34878D82A}">
                    <a16:rowId xmlns:a16="http://schemas.microsoft.com/office/drawing/2014/main" val="10014"/>
                  </a:ext>
                </a:extLst>
              </a:tr>
            </a:tbl>
          </a:graphicData>
        </a:graphic>
      </p:graphicFrame>
      <p:graphicFrame>
        <p:nvGraphicFramePr>
          <p:cNvPr id="49373" name="Group 221">
            <a:extLst>
              <a:ext uri="{FF2B5EF4-FFF2-40B4-BE49-F238E27FC236}">
                <a16:creationId xmlns:a16="http://schemas.microsoft.com/office/drawing/2014/main" id="{2A0E8450-5AAD-5E48-93E3-F053A0FA9841}"/>
              </a:ext>
            </a:extLst>
          </p:cNvPr>
          <p:cNvGraphicFramePr>
            <a:graphicFrameLocks noGrp="1"/>
          </p:cNvGraphicFramePr>
          <p:nvPr/>
        </p:nvGraphicFramePr>
        <p:xfrm>
          <a:off x="1517650" y="2058989"/>
          <a:ext cx="9150350" cy="989013"/>
        </p:xfrm>
        <a:graphic>
          <a:graphicData uri="http://schemas.openxmlformats.org/drawingml/2006/table">
            <a:tbl>
              <a:tblPr/>
              <a:tblGrid>
                <a:gridCol w="998538">
                  <a:extLst>
                    <a:ext uri="{9D8B030D-6E8A-4147-A177-3AD203B41FA5}">
                      <a16:colId xmlns:a16="http://schemas.microsoft.com/office/drawing/2014/main" val="20000"/>
                    </a:ext>
                  </a:extLst>
                </a:gridCol>
                <a:gridCol w="581025">
                  <a:extLst>
                    <a:ext uri="{9D8B030D-6E8A-4147-A177-3AD203B41FA5}">
                      <a16:colId xmlns:a16="http://schemas.microsoft.com/office/drawing/2014/main" val="20001"/>
                    </a:ext>
                  </a:extLst>
                </a:gridCol>
                <a:gridCol w="500062">
                  <a:extLst>
                    <a:ext uri="{9D8B030D-6E8A-4147-A177-3AD203B41FA5}">
                      <a16:colId xmlns:a16="http://schemas.microsoft.com/office/drawing/2014/main" val="20002"/>
                    </a:ext>
                  </a:extLst>
                </a:gridCol>
                <a:gridCol w="666750">
                  <a:extLst>
                    <a:ext uri="{9D8B030D-6E8A-4147-A177-3AD203B41FA5}">
                      <a16:colId xmlns:a16="http://schemas.microsoft.com/office/drawing/2014/main" val="20003"/>
                    </a:ext>
                  </a:extLst>
                </a:gridCol>
                <a:gridCol w="581025">
                  <a:extLst>
                    <a:ext uri="{9D8B030D-6E8A-4147-A177-3AD203B41FA5}">
                      <a16:colId xmlns:a16="http://schemas.microsoft.com/office/drawing/2014/main" val="20004"/>
                    </a:ext>
                  </a:extLst>
                </a:gridCol>
                <a:gridCol w="665163">
                  <a:extLst>
                    <a:ext uri="{9D8B030D-6E8A-4147-A177-3AD203B41FA5}">
                      <a16:colId xmlns:a16="http://schemas.microsoft.com/office/drawing/2014/main" val="20005"/>
                    </a:ext>
                  </a:extLst>
                </a:gridCol>
                <a:gridCol w="998537">
                  <a:extLst>
                    <a:ext uri="{9D8B030D-6E8A-4147-A177-3AD203B41FA5}">
                      <a16:colId xmlns:a16="http://schemas.microsoft.com/office/drawing/2014/main" val="20006"/>
                    </a:ext>
                  </a:extLst>
                </a:gridCol>
                <a:gridCol w="582613">
                  <a:extLst>
                    <a:ext uri="{9D8B030D-6E8A-4147-A177-3AD203B41FA5}">
                      <a16:colId xmlns:a16="http://schemas.microsoft.com/office/drawing/2014/main" val="20007"/>
                    </a:ext>
                  </a:extLst>
                </a:gridCol>
                <a:gridCol w="498475">
                  <a:extLst>
                    <a:ext uri="{9D8B030D-6E8A-4147-A177-3AD203B41FA5}">
                      <a16:colId xmlns:a16="http://schemas.microsoft.com/office/drawing/2014/main" val="20008"/>
                    </a:ext>
                  </a:extLst>
                </a:gridCol>
                <a:gridCol w="831850">
                  <a:extLst>
                    <a:ext uri="{9D8B030D-6E8A-4147-A177-3AD203B41FA5}">
                      <a16:colId xmlns:a16="http://schemas.microsoft.com/office/drawing/2014/main" val="20009"/>
                    </a:ext>
                  </a:extLst>
                </a:gridCol>
                <a:gridCol w="582612">
                  <a:extLst>
                    <a:ext uri="{9D8B030D-6E8A-4147-A177-3AD203B41FA5}">
                      <a16:colId xmlns:a16="http://schemas.microsoft.com/office/drawing/2014/main" val="20010"/>
                    </a:ext>
                  </a:extLst>
                </a:gridCol>
                <a:gridCol w="500063">
                  <a:extLst>
                    <a:ext uri="{9D8B030D-6E8A-4147-A177-3AD203B41FA5}">
                      <a16:colId xmlns:a16="http://schemas.microsoft.com/office/drawing/2014/main" val="20011"/>
                    </a:ext>
                  </a:extLst>
                </a:gridCol>
                <a:gridCol w="582612">
                  <a:extLst>
                    <a:ext uri="{9D8B030D-6E8A-4147-A177-3AD203B41FA5}">
                      <a16:colId xmlns:a16="http://schemas.microsoft.com/office/drawing/2014/main" val="20012"/>
                    </a:ext>
                  </a:extLst>
                </a:gridCol>
                <a:gridCol w="581025">
                  <a:extLst>
                    <a:ext uri="{9D8B030D-6E8A-4147-A177-3AD203B41FA5}">
                      <a16:colId xmlns:a16="http://schemas.microsoft.com/office/drawing/2014/main" val="20013"/>
                    </a:ext>
                  </a:extLst>
                </a:gridCol>
              </a:tblGrid>
              <a:tr h="3048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1" i="0" u="none" strike="noStrike" cap="none" normalizeH="0" baseline="0">
                          <a:ln>
                            <a:noFill/>
                          </a:ln>
                          <a:solidFill>
                            <a:srgbClr val="CC0000"/>
                          </a:solidFill>
                          <a:effectLst/>
                          <a:latin typeface="Verdana" pitchFamily="34" charset="0"/>
                          <a:cs typeface="Arial" pitchFamily="34" charset="0"/>
                        </a:rPr>
                        <a:t>Sunny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sym typeface="Symbol" pitchFamily="18" charset="2"/>
                        </a:rPr>
                        <a:t>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rgbClr val="CC0000"/>
                          </a:solidFill>
                          <a:effectLst/>
                          <a:latin typeface="Verdana" pitchFamily="34" charset="0"/>
                          <a:cs typeface="Arial" pitchFamily="34" charset="0"/>
                        </a:rPr>
                        <a:t>Hot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rgbClr val="CC0000"/>
                          </a:solidFill>
                          <a:effectLst/>
                          <a:latin typeface="Verdana" pitchFamily="34" charset="0"/>
                          <a:cs typeface="Arial" pitchFamily="34" charset="0"/>
                        </a:rPr>
                        <a:t>High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rgbClr val="CC0000"/>
                          </a:solidFill>
                          <a:effectLst/>
                          <a:latin typeface="Verdana" pitchFamily="34" charset="0"/>
                          <a:cs typeface="Arial" pitchFamily="34" charset="0"/>
                        </a:rPr>
                        <a:t>False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6/9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9/14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5/14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0"/>
                  </a:ext>
                </a:extLst>
              </a:tr>
              <a:tr h="30321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1" i="0" u="none" strike="noStrike" cap="none" normalizeH="0" baseline="0">
                          <a:ln>
                            <a:noFill/>
                          </a:ln>
                          <a:solidFill>
                            <a:srgbClr val="CC0000"/>
                          </a:solidFill>
                          <a:effectLst/>
                          <a:latin typeface="Verdana" pitchFamily="34" charset="0"/>
                          <a:cs typeface="Arial" pitchFamily="34" charset="0"/>
                        </a:rPr>
                        <a:t>Overcast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sym typeface="Symbol" pitchFamily="18" charset="2"/>
                        </a:rPr>
                        <a:t>4/9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rgbClr val="CC0000"/>
                          </a:solidFill>
                          <a:effectLst/>
                          <a:latin typeface="Verdana" pitchFamily="34" charset="0"/>
                          <a:cs typeface="Arial" pitchFamily="34" charset="0"/>
                        </a:rPr>
                        <a:t>Mild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4/9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rgbClr val="CC0000"/>
                          </a:solidFill>
                          <a:effectLst/>
                          <a:latin typeface="Verdana" pitchFamily="34" charset="0"/>
                          <a:cs typeface="Arial" pitchFamily="34" charset="0"/>
                        </a:rPr>
                        <a:t>Normal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6/9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rgbClr val="CC0000"/>
                          </a:solidFill>
                          <a:effectLst/>
                          <a:latin typeface="Verdana" pitchFamily="34" charset="0"/>
                          <a:cs typeface="Arial" pitchFamily="34" charset="0"/>
                        </a:rPr>
                        <a:t>True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sz="1200" b="0" i="0" u="none" strike="noStrike" cap="none" normalizeH="0" baseline="0">
                        <a:ln>
                          <a:noFill/>
                        </a:ln>
                        <a:solidFill>
                          <a:schemeClr val="tx1"/>
                        </a:solidFill>
                        <a:effectLst/>
                        <a:latin typeface="Verdana"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sz="1200" b="0" i="0" u="none" strike="noStrike" cap="none" normalizeH="0" baseline="0">
                        <a:ln>
                          <a:noFill/>
                        </a:ln>
                        <a:solidFill>
                          <a:schemeClr val="tx1"/>
                        </a:solidFill>
                        <a:effectLst/>
                        <a:latin typeface="Verdana"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1"/>
                  </a:ext>
                </a:extLst>
              </a:tr>
              <a:tr h="3810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1" i="0" u="none" strike="noStrike" cap="none" normalizeH="0" baseline="0">
                          <a:ln>
                            <a:noFill/>
                          </a:ln>
                          <a:solidFill>
                            <a:srgbClr val="CC0000"/>
                          </a:solidFill>
                          <a:effectLst/>
                          <a:latin typeface="Verdana" pitchFamily="34" charset="0"/>
                          <a:cs typeface="Arial" pitchFamily="34" charset="0"/>
                        </a:rPr>
                        <a:t>Rainy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sym typeface="Symbol" pitchFamily="18" charset="2"/>
                        </a:rPr>
                        <a:t>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rgbClr val="CC0000"/>
                          </a:solidFill>
                          <a:effectLst/>
                          <a:latin typeface="Verdana" pitchFamily="34" charset="0"/>
                          <a:cs typeface="Arial" pitchFamily="34" charset="0"/>
                        </a:rPr>
                        <a:t>Cool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sz="1200" b="0" i="0" u="none" strike="noStrike" cap="none" normalizeH="0" baseline="0">
                        <a:ln>
                          <a:noFill/>
                        </a:ln>
                        <a:solidFill>
                          <a:schemeClr val="tx1"/>
                        </a:solidFill>
                        <a:effectLst/>
                        <a:latin typeface="Verdana"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sz="1200" b="0" i="0" u="none" strike="noStrike" cap="none" normalizeH="0" baseline="0">
                        <a:ln>
                          <a:noFill/>
                        </a:ln>
                        <a:solidFill>
                          <a:schemeClr val="tx1"/>
                        </a:solidFill>
                        <a:effectLst/>
                        <a:latin typeface="Verdana"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sz="1200" b="0" i="0" u="none" strike="noStrike" cap="none" normalizeH="0" baseline="0">
                        <a:ln>
                          <a:noFill/>
                        </a:ln>
                        <a:solidFill>
                          <a:schemeClr val="tx1"/>
                        </a:solidFill>
                        <a:effectLst/>
                        <a:latin typeface="Verdana"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sz="1200" b="0" i="0" u="none" strike="noStrike" cap="none" normalizeH="0" baseline="0">
                        <a:ln>
                          <a:noFill/>
                        </a:ln>
                        <a:solidFill>
                          <a:schemeClr val="tx1"/>
                        </a:solidFill>
                        <a:effectLst/>
                        <a:latin typeface="Verdana"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sz="1200" b="0" i="0" u="none" strike="noStrike" cap="none" normalizeH="0" baseline="0">
                        <a:ln>
                          <a:noFill/>
                        </a:ln>
                        <a:solidFill>
                          <a:schemeClr val="tx1"/>
                        </a:solidFill>
                        <a:effectLst/>
                        <a:latin typeface="Verdana"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sz="1200" b="0" i="0" u="none" strike="noStrike" cap="none" normalizeH="0" baseline="0">
                        <a:ln>
                          <a:noFill/>
                        </a:ln>
                        <a:solidFill>
                          <a:schemeClr val="tx1"/>
                        </a:solidFill>
                        <a:effectLst/>
                        <a:latin typeface="Verdana"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sz="1200" b="0" i="0" u="none" strike="noStrike" cap="none" normalizeH="0" baseline="0">
                        <a:ln>
                          <a:noFill/>
                        </a:ln>
                        <a:solidFill>
                          <a:schemeClr val="tx1"/>
                        </a:solidFill>
                        <a:effectLst/>
                        <a:latin typeface="Verdana"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sz="1200" b="0" i="0" u="none" strike="noStrike" cap="none" normalizeH="0" baseline="0">
                        <a:ln>
                          <a:noFill/>
                        </a:ln>
                        <a:solidFill>
                          <a:schemeClr val="tx1"/>
                        </a:solidFill>
                        <a:effectLst/>
                        <a:latin typeface="Verdana"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366853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9228"/>
                                        </p:tgtEl>
                                        <p:attrNameLst>
                                          <p:attrName>style.visibility</p:attrName>
                                        </p:attrNameLst>
                                      </p:cBhvr>
                                      <p:to>
                                        <p:strVal val="visible"/>
                                      </p:to>
                                    </p:set>
                                    <p:anim calcmode="lin" valueType="num">
                                      <p:cBhvr additive="base">
                                        <p:cTn id="7" dur="500" fill="hold"/>
                                        <p:tgtEl>
                                          <p:spTgt spid="49228"/>
                                        </p:tgtEl>
                                        <p:attrNameLst>
                                          <p:attrName>ppt_x</p:attrName>
                                        </p:attrNameLst>
                                      </p:cBhvr>
                                      <p:tavLst>
                                        <p:tav tm="0">
                                          <p:val>
                                            <p:strVal val="0-#ppt_w/2"/>
                                          </p:val>
                                        </p:tav>
                                        <p:tav tm="100000">
                                          <p:val>
                                            <p:strVal val="#ppt_x"/>
                                          </p:val>
                                        </p:tav>
                                      </p:tavLst>
                                    </p:anim>
                                    <p:anim calcmode="lin" valueType="num">
                                      <p:cBhvr additive="base">
                                        <p:cTn id="8" dur="500" fill="hold"/>
                                        <p:tgtEl>
                                          <p:spTgt spid="4922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4940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49373"/>
                                        </p:tgtEl>
                                        <p:attrNameLst>
                                          <p:attrName>style.visibility</p:attrName>
                                        </p:attrNameLst>
                                      </p:cBhvr>
                                      <p:to>
                                        <p:strVal val="visible"/>
                                      </p:to>
                                    </p:set>
                                    <p:anim calcmode="lin" valueType="num">
                                      <p:cBhvr additive="base">
                                        <p:cTn id="17" dur="500" fill="hold"/>
                                        <p:tgtEl>
                                          <p:spTgt spid="49373"/>
                                        </p:tgtEl>
                                        <p:attrNameLst>
                                          <p:attrName>ppt_x</p:attrName>
                                        </p:attrNameLst>
                                      </p:cBhvr>
                                      <p:tavLst>
                                        <p:tav tm="0">
                                          <p:val>
                                            <p:strVal val="0-#ppt_w/2"/>
                                          </p:val>
                                        </p:tav>
                                        <p:tav tm="100000">
                                          <p:val>
                                            <p:strVal val="#ppt_x"/>
                                          </p:val>
                                        </p:tav>
                                      </p:tavLst>
                                    </p:anim>
                                    <p:anim calcmode="lin" valueType="num">
                                      <p:cBhvr additive="base">
                                        <p:cTn id="18" dur="500" fill="hold"/>
                                        <p:tgtEl>
                                          <p:spTgt spid="493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91A9-59D6-8B4A-ABD7-7FB782AE3671}"/>
              </a:ext>
            </a:extLst>
          </p:cNvPr>
          <p:cNvSpPr>
            <a:spLocks noGrp="1"/>
          </p:cNvSpPr>
          <p:nvPr>
            <p:ph type="title"/>
          </p:nvPr>
        </p:nvSpPr>
        <p:spPr/>
        <p:txBody>
          <a:bodyPr/>
          <a:lstStyle/>
          <a:p>
            <a:r>
              <a:rPr lang="en-IN" dirty="0"/>
              <a:t>Mathematically speaking</a:t>
            </a:r>
            <a:endParaRPr lang="en-US" dirty="0"/>
          </a:p>
        </p:txBody>
      </p:sp>
      <p:sp>
        <p:nvSpPr>
          <p:cNvPr id="3" name="Content Placeholder 2">
            <a:extLst>
              <a:ext uri="{FF2B5EF4-FFF2-40B4-BE49-F238E27FC236}">
                <a16:creationId xmlns:a16="http://schemas.microsoft.com/office/drawing/2014/main" id="{DC62F787-E463-BE4A-B288-23914E4064F0}"/>
              </a:ext>
            </a:extLst>
          </p:cNvPr>
          <p:cNvSpPr>
            <a:spLocks noGrp="1"/>
          </p:cNvSpPr>
          <p:nvPr>
            <p:ph idx="1"/>
          </p:nvPr>
        </p:nvSpPr>
        <p:spPr/>
        <p:txBody>
          <a:bodyPr>
            <a:normAutofit lnSpcReduction="10000"/>
          </a:bodyPr>
          <a:lstStyle/>
          <a:p>
            <a:pPr marL="0" indent="0">
              <a:buNone/>
            </a:pPr>
            <a:endParaRPr lang="en-IN" dirty="0"/>
          </a:p>
          <a:p>
            <a:r>
              <a:rPr lang="en-IN" dirty="0"/>
              <a:t>Given a set of features </a:t>
            </a:r>
            <a:r>
              <a:rPr lang="en-IN" b="1" i="1" dirty="0"/>
              <a:t>F</a:t>
            </a:r>
            <a:r>
              <a:rPr lang="en-IN" dirty="0"/>
              <a:t> = </a:t>
            </a:r>
            <a:r>
              <a:rPr lang="en-IN" i="1" dirty="0"/>
              <a:t>{ f1 ,…, fi ,…, </a:t>
            </a:r>
            <a:r>
              <a:rPr lang="en-IN" i="1" dirty="0" err="1"/>
              <a:t>fn</a:t>
            </a:r>
            <a:r>
              <a:rPr lang="en-IN" i="1" dirty="0"/>
              <a:t> } </a:t>
            </a:r>
            <a:r>
              <a:rPr lang="en-IN" dirty="0"/>
              <a:t>the Feature Selection problem is to find a subset that “maximizes the learner’s ability to classify patterns”</a:t>
            </a:r>
          </a:p>
          <a:p>
            <a:r>
              <a:rPr lang="en-IN" dirty="0"/>
              <a:t>Formally </a:t>
            </a:r>
            <a:r>
              <a:rPr lang="en-IN" b="1" i="1" dirty="0"/>
              <a:t>F’ </a:t>
            </a:r>
            <a:r>
              <a:rPr lang="en-IN" dirty="0"/>
              <a:t>should maximize some scoring function</a:t>
            </a:r>
          </a:p>
          <a:p>
            <a:r>
              <a:rPr lang="en-IN" dirty="0"/>
              <a:t>This general definition subsumes </a:t>
            </a:r>
            <a:r>
              <a:rPr lang="en-IN" b="1" dirty="0"/>
              <a:t>feature selection</a:t>
            </a:r>
            <a:r>
              <a:rPr lang="en-IN" dirty="0"/>
              <a:t> (i.e. a </a:t>
            </a:r>
            <a:r>
              <a:rPr lang="en-IN" b="1" dirty="0"/>
              <a:t>feature selection algorithm</a:t>
            </a:r>
            <a:r>
              <a:rPr lang="en-IN" dirty="0"/>
              <a:t> also performs a mapping but can only map to subsets of the input variables)</a:t>
            </a:r>
          </a:p>
          <a:p>
            <a:br>
              <a:rPr lang="en-IN" dirty="0"/>
            </a:br>
            <a:endParaRPr lang="en-US" dirty="0"/>
          </a:p>
        </p:txBody>
      </p:sp>
    </p:spTree>
    <p:extLst>
      <p:ext uri="{BB962C8B-B14F-4D97-AF65-F5344CB8AC3E}">
        <p14:creationId xmlns:p14="http://schemas.microsoft.com/office/powerpoint/2010/main" val="17436197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C485F-56E3-7B4F-96F3-76991BDDCA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56143F-C59B-7D45-9D01-FC0114E7172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B710678-5DDF-3D46-8AAF-CD4B1A9A8712}"/>
              </a:ext>
            </a:extLst>
          </p:cNvPr>
          <p:cNvPicPr>
            <a:picLocks noChangeAspect="1"/>
          </p:cNvPicPr>
          <p:nvPr/>
        </p:nvPicPr>
        <p:blipFill>
          <a:blip r:embed="rId2"/>
          <a:stretch>
            <a:fillRect/>
          </a:stretch>
        </p:blipFill>
        <p:spPr>
          <a:xfrm>
            <a:off x="69850" y="273050"/>
            <a:ext cx="12052300" cy="6311900"/>
          </a:xfrm>
          <a:prstGeom prst="rect">
            <a:avLst/>
          </a:prstGeom>
        </p:spPr>
      </p:pic>
    </p:spTree>
    <p:extLst>
      <p:ext uri="{BB962C8B-B14F-4D97-AF65-F5344CB8AC3E}">
        <p14:creationId xmlns:p14="http://schemas.microsoft.com/office/powerpoint/2010/main" val="2360724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1D89F-EDF0-4A41-AF9E-A7412351F1F5}"/>
              </a:ext>
            </a:extLst>
          </p:cNvPr>
          <p:cNvSpPr>
            <a:spLocks noGrp="1"/>
          </p:cNvSpPr>
          <p:nvPr>
            <p:ph type="title"/>
          </p:nvPr>
        </p:nvSpPr>
        <p:spPr/>
        <p:txBody>
          <a:bodyPr/>
          <a:lstStyle/>
          <a:p>
            <a:r>
              <a:rPr lang="en-IN" dirty="0"/>
              <a:t>Motivation for </a:t>
            </a:r>
            <a:r>
              <a:rPr lang="en-IN" b="1" dirty="0"/>
              <a:t>Feature Selection.</a:t>
            </a:r>
            <a:endParaRPr lang="en-US" dirty="0"/>
          </a:p>
        </p:txBody>
      </p:sp>
      <p:sp>
        <p:nvSpPr>
          <p:cNvPr id="3" name="Content Placeholder 2">
            <a:extLst>
              <a:ext uri="{FF2B5EF4-FFF2-40B4-BE49-F238E27FC236}">
                <a16:creationId xmlns:a16="http://schemas.microsoft.com/office/drawing/2014/main" id="{34F94F61-F48B-2244-B1B1-0CFAF6FFBB01}"/>
              </a:ext>
            </a:extLst>
          </p:cNvPr>
          <p:cNvSpPr>
            <a:spLocks noGrp="1"/>
          </p:cNvSpPr>
          <p:nvPr>
            <p:ph idx="1"/>
          </p:nvPr>
        </p:nvSpPr>
        <p:spPr/>
        <p:txBody>
          <a:bodyPr/>
          <a:lstStyle/>
          <a:p>
            <a:r>
              <a:rPr lang="en-IN" dirty="0"/>
              <a:t>Especially when dealing with a large number of variables there is a need for </a:t>
            </a:r>
            <a:r>
              <a:rPr lang="en-IN" b="1" dirty="0"/>
              <a:t>Dimensionality Reduction</a:t>
            </a:r>
            <a:endParaRPr lang="en-IN" dirty="0"/>
          </a:p>
          <a:p>
            <a:r>
              <a:rPr lang="en-IN" b="1" dirty="0"/>
              <a:t>Feature Selection</a:t>
            </a:r>
            <a:r>
              <a:rPr lang="en-IN" dirty="0"/>
              <a:t> can significantly improve a learning algorithm’s performance</a:t>
            </a:r>
          </a:p>
          <a:p>
            <a:endParaRPr lang="en-US" dirty="0"/>
          </a:p>
        </p:txBody>
      </p:sp>
    </p:spTree>
    <p:extLst>
      <p:ext uri="{BB962C8B-B14F-4D97-AF65-F5344CB8AC3E}">
        <p14:creationId xmlns:p14="http://schemas.microsoft.com/office/powerpoint/2010/main" val="13281785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7BC66-86C9-0846-8EB3-550A6B7DF331}"/>
              </a:ext>
            </a:extLst>
          </p:cNvPr>
          <p:cNvSpPr>
            <a:spLocks noGrp="1"/>
          </p:cNvSpPr>
          <p:nvPr>
            <p:ph type="title"/>
          </p:nvPr>
        </p:nvSpPr>
        <p:spPr/>
        <p:txBody>
          <a:bodyPr/>
          <a:lstStyle/>
          <a:p>
            <a:r>
              <a:rPr lang="en-IN" b="1" dirty="0"/>
              <a:t>The Curse of Dimensionality</a:t>
            </a:r>
            <a:br>
              <a:rPr lang="en-IN" b="1" dirty="0"/>
            </a:br>
            <a:endParaRPr lang="en-US" dirty="0"/>
          </a:p>
        </p:txBody>
      </p:sp>
      <p:sp>
        <p:nvSpPr>
          <p:cNvPr id="3" name="Content Placeholder 2">
            <a:extLst>
              <a:ext uri="{FF2B5EF4-FFF2-40B4-BE49-F238E27FC236}">
                <a16:creationId xmlns:a16="http://schemas.microsoft.com/office/drawing/2014/main" id="{602C2D8C-8B84-3A43-AB2E-3E5B9FC05A18}"/>
              </a:ext>
            </a:extLst>
          </p:cNvPr>
          <p:cNvSpPr>
            <a:spLocks noGrp="1"/>
          </p:cNvSpPr>
          <p:nvPr>
            <p:ph idx="1"/>
          </p:nvPr>
        </p:nvSpPr>
        <p:spPr>
          <a:xfrm>
            <a:off x="446314" y="1121229"/>
            <a:ext cx="10907486" cy="5055734"/>
          </a:xfrm>
        </p:spPr>
        <p:txBody>
          <a:bodyPr/>
          <a:lstStyle/>
          <a:p>
            <a:r>
              <a:rPr lang="en-IN" dirty="0"/>
              <a:t>The required number of samples (to achieve the same accuracy) grows exponentially with the number of variables.</a:t>
            </a:r>
          </a:p>
          <a:p>
            <a:r>
              <a:rPr lang="en-IN" b="1" dirty="0"/>
              <a:t>In practice:</a:t>
            </a:r>
            <a:r>
              <a:rPr lang="en-IN" dirty="0"/>
              <a:t> the number of training examples is fixed.</a:t>
            </a:r>
          </a:p>
          <a:p>
            <a:r>
              <a:rPr lang="en-IN" dirty="0"/>
              <a:t>the classifier’s performance usually will degrade for a large number of features</a:t>
            </a:r>
          </a:p>
          <a:p>
            <a:r>
              <a:rPr lang="en-IN" dirty="0"/>
              <a:t>In many cases the information that is lost by discarding variables is made up for by a more accurate mapping/sampling in the lower-dimensional space.</a:t>
            </a:r>
          </a:p>
          <a:p>
            <a:endParaRPr lang="en-US" dirty="0"/>
          </a:p>
        </p:txBody>
      </p:sp>
      <p:pic>
        <p:nvPicPr>
          <p:cNvPr id="4" name="Picture 3">
            <a:extLst>
              <a:ext uri="{FF2B5EF4-FFF2-40B4-BE49-F238E27FC236}">
                <a16:creationId xmlns:a16="http://schemas.microsoft.com/office/drawing/2014/main" id="{4124771C-9063-774C-85C3-6DBF19C38914}"/>
              </a:ext>
            </a:extLst>
          </p:cNvPr>
          <p:cNvPicPr>
            <a:picLocks noChangeAspect="1"/>
          </p:cNvPicPr>
          <p:nvPr/>
        </p:nvPicPr>
        <p:blipFill>
          <a:blip r:embed="rId2"/>
          <a:stretch>
            <a:fillRect/>
          </a:stretch>
        </p:blipFill>
        <p:spPr>
          <a:xfrm>
            <a:off x="7522030" y="4305757"/>
            <a:ext cx="3732552" cy="1986185"/>
          </a:xfrm>
          <a:prstGeom prst="rect">
            <a:avLst/>
          </a:prstGeom>
        </p:spPr>
      </p:pic>
    </p:spTree>
    <p:extLst>
      <p:ext uri="{BB962C8B-B14F-4D97-AF65-F5344CB8AC3E}">
        <p14:creationId xmlns:p14="http://schemas.microsoft.com/office/powerpoint/2010/main" val="1214903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2E810-AD52-0446-83D5-362B8FEBE890}"/>
              </a:ext>
            </a:extLst>
          </p:cNvPr>
          <p:cNvSpPr>
            <a:spLocks noGrp="1"/>
          </p:cNvSpPr>
          <p:nvPr>
            <p:ph type="title"/>
          </p:nvPr>
        </p:nvSpPr>
        <p:spPr>
          <a:xfrm>
            <a:off x="770215" y="117814"/>
            <a:ext cx="10515600" cy="1325563"/>
          </a:xfrm>
        </p:spPr>
        <p:txBody>
          <a:bodyPr/>
          <a:lstStyle/>
          <a:p>
            <a:r>
              <a:rPr lang="en-IN" b="1" dirty="0"/>
              <a:t>Feature Selection — Optimality?</a:t>
            </a:r>
            <a:br>
              <a:rPr lang="en-IN" b="1" dirty="0"/>
            </a:br>
            <a:endParaRPr lang="en-US" dirty="0"/>
          </a:p>
        </p:txBody>
      </p:sp>
      <p:sp>
        <p:nvSpPr>
          <p:cNvPr id="3" name="Content Placeholder 2">
            <a:extLst>
              <a:ext uri="{FF2B5EF4-FFF2-40B4-BE49-F238E27FC236}">
                <a16:creationId xmlns:a16="http://schemas.microsoft.com/office/drawing/2014/main" id="{2DF0A887-1849-BA49-8BD1-AD1EBF8ECD8E}"/>
              </a:ext>
            </a:extLst>
          </p:cNvPr>
          <p:cNvSpPr>
            <a:spLocks noGrp="1"/>
          </p:cNvSpPr>
          <p:nvPr>
            <p:ph idx="1"/>
          </p:nvPr>
        </p:nvSpPr>
        <p:spPr>
          <a:xfrm>
            <a:off x="424543" y="780596"/>
            <a:ext cx="6193971" cy="6077403"/>
          </a:xfrm>
        </p:spPr>
        <p:txBody>
          <a:bodyPr>
            <a:normAutofit/>
          </a:bodyPr>
          <a:lstStyle/>
          <a:p>
            <a:r>
              <a:rPr lang="en-IN" dirty="0"/>
              <a:t>In theory, the goal is to find an optimal feature-subset (one that maximizes the scoring function).</a:t>
            </a:r>
          </a:p>
          <a:p>
            <a:r>
              <a:rPr lang="en-IN" dirty="0"/>
              <a:t>In real world applications this is usually not possible.</a:t>
            </a:r>
          </a:p>
          <a:p>
            <a:r>
              <a:rPr lang="en-IN" dirty="0"/>
              <a:t>For most problems it is computationally intractable to search the whole space of possible feature subsets</a:t>
            </a:r>
          </a:p>
          <a:p>
            <a:r>
              <a:rPr lang="en-IN" dirty="0"/>
              <a:t>One usually has to settle for approximations of the optimal subset</a:t>
            </a:r>
          </a:p>
          <a:p>
            <a:r>
              <a:rPr lang="en-IN" dirty="0"/>
              <a:t>Most of the research in this area is devoted to finding efficient search-heuristics</a:t>
            </a:r>
          </a:p>
          <a:p>
            <a:endParaRPr lang="en-US" dirty="0"/>
          </a:p>
        </p:txBody>
      </p:sp>
      <p:pic>
        <p:nvPicPr>
          <p:cNvPr id="4" name="Picture 3">
            <a:extLst>
              <a:ext uri="{FF2B5EF4-FFF2-40B4-BE49-F238E27FC236}">
                <a16:creationId xmlns:a16="http://schemas.microsoft.com/office/drawing/2014/main" id="{3D1635F9-8F8E-524B-BF42-A50C6AAF7D8B}"/>
              </a:ext>
            </a:extLst>
          </p:cNvPr>
          <p:cNvPicPr>
            <a:picLocks noChangeAspect="1"/>
          </p:cNvPicPr>
          <p:nvPr/>
        </p:nvPicPr>
        <p:blipFill>
          <a:blip r:embed="rId2"/>
          <a:stretch>
            <a:fillRect/>
          </a:stretch>
        </p:blipFill>
        <p:spPr>
          <a:xfrm>
            <a:off x="6618514" y="1911805"/>
            <a:ext cx="5189815" cy="3034390"/>
          </a:xfrm>
          <a:prstGeom prst="rect">
            <a:avLst/>
          </a:prstGeom>
        </p:spPr>
      </p:pic>
    </p:spTree>
    <p:extLst>
      <p:ext uri="{BB962C8B-B14F-4D97-AF65-F5344CB8AC3E}">
        <p14:creationId xmlns:p14="http://schemas.microsoft.com/office/powerpoint/2010/main" val="34472150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FA67F-E892-8B4B-A672-252D00867FD4}"/>
              </a:ext>
            </a:extLst>
          </p:cNvPr>
          <p:cNvSpPr>
            <a:spLocks noGrp="1"/>
          </p:cNvSpPr>
          <p:nvPr>
            <p:ph type="title"/>
          </p:nvPr>
        </p:nvSpPr>
        <p:spPr/>
        <p:txBody>
          <a:bodyPr/>
          <a:lstStyle/>
          <a:p>
            <a:r>
              <a:rPr lang="en-IN" b="1" dirty="0"/>
              <a:t>Optimal Feature Subset:</a:t>
            </a:r>
            <a:endParaRPr lang="en-US" dirty="0"/>
          </a:p>
        </p:txBody>
      </p:sp>
      <p:sp>
        <p:nvSpPr>
          <p:cNvPr id="3" name="Content Placeholder 2">
            <a:extLst>
              <a:ext uri="{FF2B5EF4-FFF2-40B4-BE49-F238E27FC236}">
                <a16:creationId xmlns:a16="http://schemas.microsoft.com/office/drawing/2014/main" id="{A6208042-F74D-AE47-83EB-CEB1AF094ED3}"/>
              </a:ext>
            </a:extLst>
          </p:cNvPr>
          <p:cNvSpPr>
            <a:spLocks noGrp="1"/>
          </p:cNvSpPr>
          <p:nvPr>
            <p:ph idx="1"/>
          </p:nvPr>
        </p:nvSpPr>
        <p:spPr/>
        <p:txBody>
          <a:bodyPr/>
          <a:lstStyle/>
          <a:p>
            <a:r>
              <a:rPr lang="en-IN" dirty="0"/>
              <a:t>Often, the definition of optimal feature subset in terms of classifier’s performance</a:t>
            </a:r>
          </a:p>
          <a:p>
            <a:r>
              <a:rPr lang="en-IN" dirty="0"/>
              <a:t>The best one can hope for theoretically is the Bayes error rate</a:t>
            </a:r>
          </a:p>
          <a:p>
            <a:endParaRPr lang="en-US" dirty="0"/>
          </a:p>
        </p:txBody>
      </p:sp>
    </p:spTree>
    <p:extLst>
      <p:ext uri="{BB962C8B-B14F-4D97-AF65-F5344CB8AC3E}">
        <p14:creationId xmlns:p14="http://schemas.microsoft.com/office/powerpoint/2010/main" val="28239163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C5D4E-DF75-0A46-9FCE-812FA57A0370}"/>
              </a:ext>
            </a:extLst>
          </p:cNvPr>
          <p:cNvSpPr>
            <a:spLocks noGrp="1"/>
          </p:cNvSpPr>
          <p:nvPr>
            <p:ph type="title"/>
          </p:nvPr>
        </p:nvSpPr>
        <p:spPr/>
        <p:txBody>
          <a:bodyPr/>
          <a:lstStyle/>
          <a:p>
            <a:r>
              <a:rPr lang="en-IN" b="1" dirty="0"/>
              <a:t>Relevance of Features</a:t>
            </a:r>
            <a:br>
              <a:rPr lang="en-IN" b="1" dirty="0"/>
            </a:br>
            <a:endParaRPr lang="en-US" dirty="0"/>
          </a:p>
        </p:txBody>
      </p:sp>
      <p:sp>
        <p:nvSpPr>
          <p:cNvPr id="3" name="Content Placeholder 2">
            <a:extLst>
              <a:ext uri="{FF2B5EF4-FFF2-40B4-BE49-F238E27FC236}">
                <a16:creationId xmlns:a16="http://schemas.microsoft.com/office/drawing/2014/main" id="{EAA214BC-6357-234A-992A-F6D1E7F2D65E}"/>
              </a:ext>
            </a:extLst>
          </p:cNvPr>
          <p:cNvSpPr>
            <a:spLocks noGrp="1"/>
          </p:cNvSpPr>
          <p:nvPr>
            <p:ph idx="1"/>
          </p:nvPr>
        </p:nvSpPr>
        <p:spPr/>
        <p:txBody>
          <a:bodyPr/>
          <a:lstStyle/>
          <a:p>
            <a:r>
              <a:rPr lang="en-IN" dirty="0"/>
              <a:t>There are several definitions of relevance in literature.</a:t>
            </a:r>
          </a:p>
          <a:p>
            <a:r>
              <a:rPr lang="en-IN" dirty="0"/>
              <a:t>Relevance of 1 variable, Relevance of a variable given other variables, Relevance given a certain learning algorithm ,..</a:t>
            </a:r>
          </a:p>
          <a:p>
            <a:r>
              <a:rPr lang="en-IN" dirty="0"/>
              <a:t>Most definitions are problematic, because there are problems where all features would be declared to be irrelevant</a:t>
            </a:r>
          </a:p>
          <a:p>
            <a:r>
              <a:rPr lang="en-IN" dirty="0"/>
              <a:t>This can be defined through two degrees of relevance: </a:t>
            </a:r>
            <a:r>
              <a:rPr lang="en-IN" b="1" dirty="0"/>
              <a:t>weak and strong relevance</a:t>
            </a:r>
            <a:r>
              <a:rPr lang="en-IN" dirty="0"/>
              <a:t>.</a:t>
            </a:r>
          </a:p>
          <a:p>
            <a:r>
              <a:rPr lang="en-IN" dirty="0"/>
              <a:t>A feature is relevant </a:t>
            </a:r>
            <a:r>
              <a:rPr lang="en-IN" b="1" i="1" dirty="0" err="1"/>
              <a:t>iff</a:t>
            </a:r>
            <a:r>
              <a:rPr lang="en-IN" dirty="0"/>
              <a:t> it is weakly or strongly relevant and irrelevant (redundant) otherwise.</a:t>
            </a:r>
          </a:p>
          <a:p>
            <a:endParaRPr lang="en-US" dirty="0"/>
          </a:p>
        </p:txBody>
      </p:sp>
    </p:spTree>
    <p:extLst>
      <p:ext uri="{BB962C8B-B14F-4D97-AF65-F5344CB8AC3E}">
        <p14:creationId xmlns:p14="http://schemas.microsoft.com/office/powerpoint/2010/main" val="33509265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3622E-8327-9E48-9738-A0FCF7BC1F55}"/>
              </a:ext>
            </a:extLst>
          </p:cNvPr>
          <p:cNvSpPr>
            <a:spLocks noGrp="1"/>
          </p:cNvSpPr>
          <p:nvPr>
            <p:ph type="title"/>
          </p:nvPr>
        </p:nvSpPr>
        <p:spPr/>
        <p:txBody>
          <a:bodyPr>
            <a:normAutofit/>
          </a:bodyPr>
          <a:lstStyle/>
          <a:p>
            <a:r>
              <a:rPr lang="en-IN" b="1" dirty="0"/>
              <a:t>Strong Relevance of a variable/feature:</a:t>
            </a:r>
            <a:br>
              <a:rPr lang="en-IN" dirty="0"/>
            </a:br>
            <a:endParaRPr lang="en-US" dirty="0"/>
          </a:p>
        </p:txBody>
      </p:sp>
      <p:sp>
        <p:nvSpPr>
          <p:cNvPr id="3" name="Content Placeholder 2">
            <a:extLst>
              <a:ext uri="{FF2B5EF4-FFF2-40B4-BE49-F238E27FC236}">
                <a16:creationId xmlns:a16="http://schemas.microsoft.com/office/drawing/2014/main" id="{3F083E36-8B7C-454B-840C-FEFA56E030C5}"/>
              </a:ext>
            </a:extLst>
          </p:cNvPr>
          <p:cNvSpPr>
            <a:spLocks noGrp="1"/>
          </p:cNvSpPr>
          <p:nvPr>
            <p:ph idx="1"/>
          </p:nvPr>
        </p:nvSpPr>
        <p:spPr/>
        <p:txBody>
          <a:bodyPr/>
          <a:lstStyle/>
          <a:p>
            <a:r>
              <a:rPr lang="en-IN" dirty="0"/>
              <a:t>Let </a:t>
            </a:r>
            <a:r>
              <a:rPr lang="en-IN" i="1" dirty="0"/>
              <a:t>Si = {f1, …, fi-1, fi+1, …</a:t>
            </a:r>
            <a:r>
              <a:rPr lang="en-IN" i="1" dirty="0" err="1"/>
              <a:t>fn</a:t>
            </a:r>
            <a:r>
              <a:rPr lang="en-IN" i="1" dirty="0"/>
              <a:t>}</a:t>
            </a:r>
            <a:r>
              <a:rPr lang="en-IN" dirty="0"/>
              <a:t> be the set of all features except </a:t>
            </a:r>
            <a:r>
              <a:rPr lang="en-IN" i="1" dirty="0"/>
              <a:t>fi</a:t>
            </a:r>
            <a:r>
              <a:rPr lang="en-IN" dirty="0"/>
              <a:t>. Denote by </a:t>
            </a:r>
            <a:r>
              <a:rPr lang="en-IN" i="1" dirty="0" err="1"/>
              <a:t>si</a:t>
            </a:r>
            <a:r>
              <a:rPr lang="en-IN" i="1" dirty="0"/>
              <a:t> </a:t>
            </a:r>
            <a:r>
              <a:rPr lang="en-IN" dirty="0"/>
              <a:t>a value-assignment to all features in </a:t>
            </a:r>
            <a:r>
              <a:rPr lang="en-IN" i="1" dirty="0"/>
              <a:t>Si</a:t>
            </a:r>
            <a:r>
              <a:rPr lang="en-IN" dirty="0"/>
              <a:t>.</a:t>
            </a:r>
          </a:p>
          <a:p>
            <a:r>
              <a:rPr lang="en-IN" dirty="0"/>
              <a:t>A feature </a:t>
            </a:r>
            <a:r>
              <a:rPr lang="en-IN" i="1" dirty="0"/>
              <a:t>fi</a:t>
            </a:r>
            <a:r>
              <a:rPr lang="en-IN" dirty="0"/>
              <a:t> is strongly relevant, </a:t>
            </a:r>
            <a:r>
              <a:rPr lang="en-IN" dirty="0" err="1"/>
              <a:t>iff</a:t>
            </a:r>
            <a:r>
              <a:rPr lang="en-IN" dirty="0"/>
              <a:t> there exists some </a:t>
            </a:r>
            <a:r>
              <a:rPr lang="en-IN" i="1" dirty="0"/>
              <a:t>xi</a:t>
            </a:r>
            <a:r>
              <a:rPr lang="en-IN" dirty="0"/>
              <a:t>, </a:t>
            </a:r>
            <a:r>
              <a:rPr lang="en-IN" i="1" dirty="0"/>
              <a:t>y</a:t>
            </a:r>
            <a:r>
              <a:rPr lang="en-IN" dirty="0"/>
              <a:t> and </a:t>
            </a:r>
            <a:r>
              <a:rPr lang="en-IN" i="1" dirty="0" err="1"/>
              <a:t>si</a:t>
            </a:r>
            <a:r>
              <a:rPr lang="en-IN" dirty="0"/>
              <a:t> for which </a:t>
            </a:r>
            <a:r>
              <a:rPr lang="en-IN" i="1" dirty="0"/>
              <a:t>p(fi = xi, Si = </a:t>
            </a:r>
            <a:r>
              <a:rPr lang="en-IN" i="1" dirty="0" err="1"/>
              <a:t>si</a:t>
            </a:r>
            <a:r>
              <a:rPr lang="en-IN" i="1" dirty="0"/>
              <a:t>) &gt; 0</a:t>
            </a:r>
            <a:r>
              <a:rPr lang="en-IN" dirty="0"/>
              <a:t> such that</a:t>
            </a:r>
          </a:p>
          <a:p>
            <a:r>
              <a:rPr lang="en-IN" i="1" dirty="0"/>
              <a:t>p(Y = y | fi = xi; Si = </a:t>
            </a:r>
            <a:r>
              <a:rPr lang="en-IN" i="1" dirty="0" err="1"/>
              <a:t>si</a:t>
            </a:r>
            <a:r>
              <a:rPr lang="en-IN" i="1" dirty="0"/>
              <a:t>) ≠ p(Y = y | Si = </a:t>
            </a:r>
            <a:r>
              <a:rPr lang="en-IN" i="1" dirty="0" err="1"/>
              <a:t>si</a:t>
            </a:r>
            <a:r>
              <a:rPr lang="en-IN" i="1" dirty="0"/>
              <a:t>)</a:t>
            </a:r>
            <a:endParaRPr lang="en-IN" dirty="0"/>
          </a:p>
          <a:p>
            <a:r>
              <a:rPr lang="en-IN" dirty="0"/>
              <a:t>This means that removal of </a:t>
            </a:r>
            <a:r>
              <a:rPr lang="en-IN" i="1" dirty="0"/>
              <a:t>fi</a:t>
            </a:r>
            <a:r>
              <a:rPr lang="en-IN" dirty="0"/>
              <a:t> alone will always result in a performance deterioration of an optimal Bayes classifier.</a:t>
            </a:r>
          </a:p>
          <a:p>
            <a:endParaRPr lang="en-US" dirty="0"/>
          </a:p>
        </p:txBody>
      </p:sp>
    </p:spTree>
    <p:extLst>
      <p:ext uri="{BB962C8B-B14F-4D97-AF65-F5344CB8AC3E}">
        <p14:creationId xmlns:p14="http://schemas.microsoft.com/office/powerpoint/2010/main" val="10257671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28338-CAA2-584B-AC3D-308AB947E199}"/>
              </a:ext>
            </a:extLst>
          </p:cNvPr>
          <p:cNvSpPr>
            <a:spLocks noGrp="1"/>
          </p:cNvSpPr>
          <p:nvPr>
            <p:ph type="title"/>
          </p:nvPr>
        </p:nvSpPr>
        <p:spPr/>
        <p:txBody>
          <a:bodyPr/>
          <a:lstStyle/>
          <a:p>
            <a:r>
              <a:rPr lang="en-IN" b="1" dirty="0"/>
              <a:t>Weak Relevance of a variable/feature:</a:t>
            </a:r>
            <a:endParaRPr lang="en-US" dirty="0"/>
          </a:p>
        </p:txBody>
      </p:sp>
      <p:sp>
        <p:nvSpPr>
          <p:cNvPr id="3" name="Content Placeholder 2">
            <a:extLst>
              <a:ext uri="{FF2B5EF4-FFF2-40B4-BE49-F238E27FC236}">
                <a16:creationId xmlns:a16="http://schemas.microsoft.com/office/drawing/2014/main" id="{007E046F-B69B-8F40-9B7B-53FFC539D993}"/>
              </a:ext>
            </a:extLst>
          </p:cNvPr>
          <p:cNvSpPr>
            <a:spLocks noGrp="1"/>
          </p:cNvSpPr>
          <p:nvPr>
            <p:ph idx="1"/>
          </p:nvPr>
        </p:nvSpPr>
        <p:spPr/>
        <p:txBody>
          <a:bodyPr/>
          <a:lstStyle/>
          <a:p>
            <a:r>
              <a:rPr lang="en-IN" dirty="0"/>
              <a:t>A feature fi is weakly relevant, </a:t>
            </a:r>
            <a:r>
              <a:rPr lang="en-IN" dirty="0" err="1"/>
              <a:t>iff</a:t>
            </a:r>
            <a:r>
              <a:rPr lang="en-IN" dirty="0"/>
              <a:t> it is not strongly relevant, and there exists a subset of features Si‘ of Si for which there exists some xi, y and </a:t>
            </a:r>
            <a:r>
              <a:rPr lang="en-IN" dirty="0" err="1"/>
              <a:t>si</a:t>
            </a:r>
            <a:r>
              <a:rPr lang="en-IN" dirty="0"/>
              <a:t>’ with p(fi = xi, Si’ = </a:t>
            </a:r>
            <a:r>
              <a:rPr lang="en-IN" dirty="0" err="1"/>
              <a:t>si</a:t>
            </a:r>
            <a:r>
              <a:rPr lang="en-IN" dirty="0"/>
              <a:t>’) &gt; 0 such that</a:t>
            </a:r>
          </a:p>
          <a:p>
            <a:r>
              <a:rPr lang="en-IN" i="1" dirty="0"/>
              <a:t>p(Y = y | fi = xi; Si’ = </a:t>
            </a:r>
            <a:r>
              <a:rPr lang="en-IN" i="1" dirty="0" err="1"/>
              <a:t>si</a:t>
            </a:r>
            <a:r>
              <a:rPr lang="en-IN" i="1" dirty="0"/>
              <a:t>’) ≠ p(Y = y | Si’ = </a:t>
            </a:r>
            <a:r>
              <a:rPr lang="en-IN" i="1" dirty="0" err="1"/>
              <a:t>si</a:t>
            </a:r>
            <a:r>
              <a:rPr lang="en-IN" i="1" dirty="0"/>
              <a:t>’)</a:t>
            </a:r>
            <a:endParaRPr lang="en-IN" dirty="0"/>
          </a:p>
          <a:p>
            <a:r>
              <a:rPr lang="en-IN" dirty="0"/>
              <a:t>This means that there exists a subset of features </a:t>
            </a:r>
            <a:r>
              <a:rPr lang="en-IN" i="1" dirty="0"/>
              <a:t>Si’</a:t>
            </a:r>
            <a:r>
              <a:rPr lang="en-IN" dirty="0"/>
              <a:t>, such that the performance of an optimal Bayes classifier on </a:t>
            </a:r>
            <a:r>
              <a:rPr lang="en-IN" i="1" dirty="0"/>
              <a:t>Si’ </a:t>
            </a:r>
            <a:r>
              <a:rPr lang="en-IN" dirty="0"/>
              <a:t>is worse than </a:t>
            </a:r>
            <a:r>
              <a:rPr lang="en-IN" i="1" dirty="0"/>
              <a:t>Si’</a:t>
            </a:r>
            <a:r>
              <a:rPr lang="en-IN" dirty="0"/>
              <a:t> </a:t>
            </a:r>
            <a:r>
              <a:rPr lang="en-IN" b="1" dirty="0"/>
              <a:t>U</a:t>
            </a:r>
            <a:r>
              <a:rPr lang="en-IN" dirty="0"/>
              <a:t> { </a:t>
            </a:r>
            <a:r>
              <a:rPr lang="en-IN" i="1" dirty="0"/>
              <a:t>fi</a:t>
            </a:r>
            <a:r>
              <a:rPr lang="en-IN" dirty="0"/>
              <a:t> }</a:t>
            </a:r>
          </a:p>
          <a:p>
            <a:br>
              <a:rPr lang="en-IN" dirty="0"/>
            </a:br>
            <a:endParaRPr lang="en-US" dirty="0"/>
          </a:p>
        </p:txBody>
      </p:sp>
    </p:spTree>
    <p:extLst>
      <p:ext uri="{BB962C8B-B14F-4D97-AF65-F5344CB8AC3E}">
        <p14:creationId xmlns:p14="http://schemas.microsoft.com/office/powerpoint/2010/main" val="1398179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9031B-0632-3541-855C-FEE1DEDD7A4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5E4E856-B95D-2144-A18D-3C35F0A54548}"/>
              </a:ext>
            </a:extLst>
          </p:cNvPr>
          <p:cNvSpPr>
            <a:spLocks noGrp="1"/>
          </p:cNvSpPr>
          <p:nvPr>
            <p:ph idx="1"/>
          </p:nvPr>
        </p:nvSpPr>
        <p:spPr/>
        <p:txBody>
          <a:bodyPr/>
          <a:lstStyle/>
          <a:p>
            <a:r>
              <a:rPr lang="en-IN" b="1" dirty="0"/>
              <a:t>Feature selection</a:t>
            </a:r>
            <a:r>
              <a:rPr lang="en-IN" dirty="0"/>
              <a:t> can significantly increase the performance of a learning algorithm (both accuracy and computation time) — but it is not easy!</a:t>
            </a:r>
          </a:p>
          <a:p>
            <a:r>
              <a:rPr lang="en-IN" dirty="0"/>
              <a:t>One can work on problems with very high- dimensional feature-spaces</a:t>
            </a:r>
          </a:p>
          <a:p>
            <a:r>
              <a:rPr lang="en-IN" dirty="0"/>
              <a:t>Relevance &lt;-&gt; Optimality</a:t>
            </a:r>
          </a:p>
          <a:p>
            <a:br>
              <a:rPr lang="en-IN" dirty="0"/>
            </a:br>
            <a:endParaRPr lang="en-US" dirty="0"/>
          </a:p>
        </p:txBody>
      </p:sp>
    </p:spTree>
    <p:extLst>
      <p:ext uri="{BB962C8B-B14F-4D97-AF65-F5344CB8AC3E}">
        <p14:creationId xmlns:p14="http://schemas.microsoft.com/office/powerpoint/2010/main" val="3662367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灯片编号占位符 5">
            <a:extLst>
              <a:ext uri="{FF2B5EF4-FFF2-40B4-BE49-F238E27FC236}">
                <a16:creationId xmlns:a16="http://schemas.microsoft.com/office/drawing/2014/main" id="{C73D195B-66A0-1947-BF72-BA3379334965}"/>
              </a:ext>
            </a:extLst>
          </p:cNvPr>
          <p:cNvSpPr>
            <a:spLocks noGrp="1"/>
          </p:cNvSpPr>
          <p:nvPr>
            <p:ph type="sldNum" sz="quarter" idx="12"/>
          </p:nvPr>
        </p:nvSpPr>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AA37523A-D83A-764C-8E1D-35955ECBCED5}" type="slidenum">
              <a:rPr lang="ar-SA" altLang="zh-CN">
                <a:solidFill>
                  <a:srgbClr val="636363"/>
                </a:solidFill>
                <a:ea typeface="黑体" panose="02010609060101010101" pitchFamily="49" charset="-122"/>
              </a:rPr>
              <a:pPr eaLnBrk="1" hangingPunct="1"/>
              <a:t>6</a:t>
            </a:fld>
            <a:endParaRPr lang="zh-CN" altLang="zh-CN">
              <a:solidFill>
                <a:srgbClr val="636363"/>
              </a:solidFill>
              <a:ea typeface="黑体" panose="02010609060101010101" pitchFamily="49" charset="-122"/>
              <a:cs typeface="Arial" panose="020B0604020202020204" pitchFamily="34" charset="0"/>
            </a:endParaRPr>
          </a:p>
        </p:txBody>
      </p:sp>
      <p:graphicFrame>
        <p:nvGraphicFramePr>
          <p:cNvPr id="52381" name="Group 157">
            <a:extLst>
              <a:ext uri="{FF2B5EF4-FFF2-40B4-BE49-F238E27FC236}">
                <a16:creationId xmlns:a16="http://schemas.microsoft.com/office/drawing/2014/main" id="{5ABD9D3E-0EFB-034E-817C-DAC5465D6E92}"/>
              </a:ext>
            </a:extLst>
          </p:cNvPr>
          <p:cNvGraphicFramePr>
            <a:graphicFrameLocks noGrp="1"/>
          </p:cNvGraphicFramePr>
          <p:nvPr/>
        </p:nvGraphicFramePr>
        <p:xfrm>
          <a:off x="1517650" y="1844676"/>
          <a:ext cx="9150350" cy="989013"/>
        </p:xfrm>
        <a:graphic>
          <a:graphicData uri="http://schemas.openxmlformats.org/drawingml/2006/table">
            <a:tbl>
              <a:tblPr/>
              <a:tblGrid>
                <a:gridCol w="998538">
                  <a:extLst>
                    <a:ext uri="{9D8B030D-6E8A-4147-A177-3AD203B41FA5}">
                      <a16:colId xmlns:a16="http://schemas.microsoft.com/office/drawing/2014/main" val="20000"/>
                    </a:ext>
                  </a:extLst>
                </a:gridCol>
                <a:gridCol w="581025">
                  <a:extLst>
                    <a:ext uri="{9D8B030D-6E8A-4147-A177-3AD203B41FA5}">
                      <a16:colId xmlns:a16="http://schemas.microsoft.com/office/drawing/2014/main" val="20001"/>
                    </a:ext>
                  </a:extLst>
                </a:gridCol>
                <a:gridCol w="500062">
                  <a:extLst>
                    <a:ext uri="{9D8B030D-6E8A-4147-A177-3AD203B41FA5}">
                      <a16:colId xmlns:a16="http://schemas.microsoft.com/office/drawing/2014/main" val="20002"/>
                    </a:ext>
                  </a:extLst>
                </a:gridCol>
                <a:gridCol w="666750">
                  <a:extLst>
                    <a:ext uri="{9D8B030D-6E8A-4147-A177-3AD203B41FA5}">
                      <a16:colId xmlns:a16="http://schemas.microsoft.com/office/drawing/2014/main" val="20003"/>
                    </a:ext>
                  </a:extLst>
                </a:gridCol>
                <a:gridCol w="581025">
                  <a:extLst>
                    <a:ext uri="{9D8B030D-6E8A-4147-A177-3AD203B41FA5}">
                      <a16:colId xmlns:a16="http://schemas.microsoft.com/office/drawing/2014/main" val="20004"/>
                    </a:ext>
                  </a:extLst>
                </a:gridCol>
                <a:gridCol w="665163">
                  <a:extLst>
                    <a:ext uri="{9D8B030D-6E8A-4147-A177-3AD203B41FA5}">
                      <a16:colId xmlns:a16="http://schemas.microsoft.com/office/drawing/2014/main" val="20005"/>
                    </a:ext>
                  </a:extLst>
                </a:gridCol>
                <a:gridCol w="998537">
                  <a:extLst>
                    <a:ext uri="{9D8B030D-6E8A-4147-A177-3AD203B41FA5}">
                      <a16:colId xmlns:a16="http://schemas.microsoft.com/office/drawing/2014/main" val="20006"/>
                    </a:ext>
                  </a:extLst>
                </a:gridCol>
                <a:gridCol w="582613">
                  <a:extLst>
                    <a:ext uri="{9D8B030D-6E8A-4147-A177-3AD203B41FA5}">
                      <a16:colId xmlns:a16="http://schemas.microsoft.com/office/drawing/2014/main" val="20007"/>
                    </a:ext>
                  </a:extLst>
                </a:gridCol>
                <a:gridCol w="498475">
                  <a:extLst>
                    <a:ext uri="{9D8B030D-6E8A-4147-A177-3AD203B41FA5}">
                      <a16:colId xmlns:a16="http://schemas.microsoft.com/office/drawing/2014/main" val="20008"/>
                    </a:ext>
                  </a:extLst>
                </a:gridCol>
                <a:gridCol w="831850">
                  <a:extLst>
                    <a:ext uri="{9D8B030D-6E8A-4147-A177-3AD203B41FA5}">
                      <a16:colId xmlns:a16="http://schemas.microsoft.com/office/drawing/2014/main" val="20009"/>
                    </a:ext>
                  </a:extLst>
                </a:gridCol>
                <a:gridCol w="582612">
                  <a:extLst>
                    <a:ext uri="{9D8B030D-6E8A-4147-A177-3AD203B41FA5}">
                      <a16:colId xmlns:a16="http://schemas.microsoft.com/office/drawing/2014/main" val="20010"/>
                    </a:ext>
                  </a:extLst>
                </a:gridCol>
                <a:gridCol w="500063">
                  <a:extLst>
                    <a:ext uri="{9D8B030D-6E8A-4147-A177-3AD203B41FA5}">
                      <a16:colId xmlns:a16="http://schemas.microsoft.com/office/drawing/2014/main" val="20011"/>
                    </a:ext>
                  </a:extLst>
                </a:gridCol>
                <a:gridCol w="582612">
                  <a:extLst>
                    <a:ext uri="{9D8B030D-6E8A-4147-A177-3AD203B41FA5}">
                      <a16:colId xmlns:a16="http://schemas.microsoft.com/office/drawing/2014/main" val="20012"/>
                    </a:ext>
                  </a:extLst>
                </a:gridCol>
                <a:gridCol w="581025">
                  <a:extLst>
                    <a:ext uri="{9D8B030D-6E8A-4147-A177-3AD203B41FA5}">
                      <a16:colId xmlns:a16="http://schemas.microsoft.com/office/drawing/2014/main" val="20013"/>
                    </a:ext>
                  </a:extLst>
                </a:gridCol>
              </a:tblGrid>
              <a:tr h="3048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1" i="0" u="none" strike="noStrike" cap="none" normalizeH="0" baseline="0">
                          <a:ln>
                            <a:noFill/>
                          </a:ln>
                          <a:solidFill>
                            <a:srgbClr val="CC0000"/>
                          </a:solidFill>
                          <a:effectLst/>
                          <a:latin typeface="Verdana" pitchFamily="34" charset="0"/>
                          <a:cs typeface="Arial" pitchFamily="34" charset="0"/>
                        </a:rPr>
                        <a:t>Sunny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sym typeface="Symbol" pitchFamily="18" charset="2"/>
                        </a:rPr>
                        <a:t>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rgbClr val="CC0000"/>
                          </a:solidFill>
                          <a:effectLst/>
                          <a:latin typeface="Verdana" pitchFamily="34" charset="0"/>
                          <a:cs typeface="Arial" pitchFamily="34" charset="0"/>
                        </a:rPr>
                        <a:t>Hot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rgbClr val="CC0000"/>
                          </a:solidFill>
                          <a:effectLst/>
                          <a:latin typeface="Verdana" pitchFamily="34" charset="0"/>
                          <a:cs typeface="Arial" pitchFamily="34" charset="0"/>
                        </a:rPr>
                        <a:t>High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rgbClr val="CC0000"/>
                          </a:solidFill>
                          <a:effectLst/>
                          <a:latin typeface="Verdana" pitchFamily="34" charset="0"/>
                          <a:cs typeface="Arial" pitchFamily="34" charset="0"/>
                        </a:rPr>
                        <a:t>False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6/9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9/14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5/14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0"/>
                  </a:ext>
                </a:extLst>
              </a:tr>
              <a:tr h="30321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1" i="0" u="none" strike="noStrike" cap="none" normalizeH="0" baseline="0">
                          <a:ln>
                            <a:noFill/>
                          </a:ln>
                          <a:solidFill>
                            <a:srgbClr val="CC0000"/>
                          </a:solidFill>
                          <a:effectLst/>
                          <a:latin typeface="Verdana" pitchFamily="34" charset="0"/>
                          <a:cs typeface="Arial" pitchFamily="34" charset="0"/>
                        </a:rPr>
                        <a:t>Overcast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sym typeface="Symbol" pitchFamily="18" charset="2"/>
                        </a:rPr>
                        <a:t>4/9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rgbClr val="CC0000"/>
                          </a:solidFill>
                          <a:effectLst/>
                          <a:latin typeface="Verdana" pitchFamily="34" charset="0"/>
                          <a:cs typeface="Arial" pitchFamily="34" charset="0"/>
                        </a:rPr>
                        <a:t>Mild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4/9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rgbClr val="CC0000"/>
                          </a:solidFill>
                          <a:effectLst/>
                          <a:latin typeface="Verdana" pitchFamily="34" charset="0"/>
                          <a:cs typeface="Arial" pitchFamily="34" charset="0"/>
                        </a:rPr>
                        <a:t>Normal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6/9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rgbClr val="CC0000"/>
                          </a:solidFill>
                          <a:effectLst/>
                          <a:latin typeface="Verdana" pitchFamily="34" charset="0"/>
                          <a:cs typeface="Arial" pitchFamily="34" charset="0"/>
                        </a:rPr>
                        <a:t>True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sz="1200" b="0" i="0" u="none" strike="noStrike" cap="none" normalizeH="0" baseline="0">
                        <a:ln>
                          <a:noFill/>
                        </a:ln>
                        <a:solidFill>
                          <a:schemeClr val="tx1"/>
                        </a:solidFill>
                        <a:effectLst/>
                        <a:latin typeface="Verdana"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sz="1200" b="0" i="0" u="none" strike="noStrike" cap="none" normalizeH="0" baseline="0">
                        <a:ln>
                          <a:noFill/>
                        </a:ln>
                        <a:solidFill>
                          <a:schemeClr val="tx1"/>
                        </a:solidFill>
                        <a:effectLst/>
                        <a:latin typeface="Verdana"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1"/>
                  </a:ext>
                </a:extLst>
              </a:tr>
              <a:tr h="3810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1" i="0" u="none" strike="noStrike" cap="none" normalizeH="0" baseline="0">
                          <a:ln>
                            <a:noFill/>
                          </a:ln>
                          <a:solidFill>
                            <a:srgbClr val="CC0000"/>
                          </a:solidFill>
                          <a:effectLst/>
                          <a:latin typeface="Verdana" pitchFamily="34" charset="0"/>
                          <a:cs typeface="Arial" pitchFamily="34" charset="0"/>
                        </a:rPr>
                        <a:t>Rainy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sym typeface="Symbol" pitchFamily="18" charset="2"/>
                        </a:rPr>
                        <a:t>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rgbClr val="CC0000"/>
                          </a:solidFill>
                          <a:effectLst/>
                          <a:latin typeface="Verdana" pitchFamily="34" charset="0"/>
                          <a:cs typeface="Arial" pitchFamily="34" charset="0"/>
                        </a:rPr>
                        <a:t>Cool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200" b="0" i="0" u="none" strike="noStrike" cap="none" normalizeH="0" baseline="0">
                          <a:ln>
                            <a:noFill/>
                          </a:ln>
                          <a:solidFill>
                            <a:schemeClr val="tx1"/>
                          </a:solidFill>
                          <a:effectLst/>
                          <a:latin typeface="Verdana" pitchFamily="34" charset="0"/>
                          <a:cs typeface="Arial" pitchFamily="34"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sz="1200" b="0" i="0" u="none" strike="noStrike" cap="none" normalizeH="0" baseline="0">
                        <a:ln>
                          <a:noFill/>
                        </a:ln>
                        <a:solidFill>
                          <a:schemeClr val="tx1"/>
                        </a:solidFill>
                        <a:effectLst/>
                        <a:latin typeface="Verdana"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sz="1200" b="0" i="0" u="none" strike="noStrike" cap="none" normalizeH="0" baseline="0">
                        <a:ln>
                          <a:noFill/>
                        </a:ln>
                        <a:solidFill>
                          <a:schemeClr val="tx1"/>
                        </a:solidFill>
                        <a:effectLst/>
                        <a:latin typeface="Verdana"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sz="1200" b="0" i="0" u="none" strike="noStrike" cap="none" normalizeH="0" baseline="0">
                        <a:ln>
                          <a:noFill/>
                        </a:ln>
                        <a:solidFill>
                          <a:schemeClr val="tx1"/>
                        </a:solidFill>
                        <a:effectLst/>
                        <a:latin typeface="Verdana"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sz="1200" b="0" i="0" u="none" strike="noStrike" cap="none" normalizeH="0" baseline="0">
                        <a:ln>
                          <a:noFill/>
                        </a:ln>
                        <a:solidFill>
                          <a:schemeClr val="tx1"/>
                        </a:solidFill>
                        <a:effectLst/>
                        <a:latin typeface="Verdana"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sz="1200" b="0" i="0" u="none" strike="noStrike" cap="none" normalizeH="0" baseline="0">
                        <a:ln>
                          <a:noFill/>
                        </a:ln>
                        <a:solidFill>
                          <a:schemeClr val="tx1"/>
                        </a:solidFill>
                        <a:effectLst/>
                        <a:latin typeface="Verdana"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sz="1200" b="0" i="0" u="none" strike="noStrike" cap="none" normalizeH="0" baseline="0">
                        <a:ln>
                          <a:noFill/>
                        </a:ln>
                        <a:solidFill>
                          <a:schemeClr val="tx1"/>
                        </a:solidFill>
                        <a:effectLst/>
                        <a:latin typeface="Verdana"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sz="1200" b="0" i="0" u="none" strike="noStrike" cap="none" normalizeH="0" baseline="0">
                        <a:ln>
                          <a:noFill/>
                        </a:ln>
                        <a:solidFill>
                          <a:schemeClr val="tx1"/>
                        </a:solidFill>
                        <a:effectLst/>
                        <a:latin typeface="Verdana"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AU" sz="1200" b="0" i="0" u="none" strike="noStrike" cap="none" normalizeH="0" baseline="0">
                        <a:ln>
                          <a:noFill/>
                        </a:ln>
                        <a:solidFill>
                          <a:schemeClr val="tx1"/>
                        </a:solidFill>
                        <a:effectLst/>
                        <a:latin typeface="Verdana"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2"/>
                  </a:ext>
                </a:extLst>
              </a:tr>
            </a:tbl>
          </a:graphicData>
        </a:graphic>
      </p:graphicFrame>
      <p:graphicFrame>
        <p:nvGraphicFramePr>
          <p:cNvPr id="52466" name="Group 242">
            <a:extLst>
              <a:ext uri="{FF2B5EF4-FFF2-40B4-BE49-F238E27FC236}">
                <a16:creationId xmlns:a16="http://schemas.microsoft.com/office/drawing/2014/main" id="{7DC2E905-E317-3245-BDDE-9E10DB81754B}"/>
              </a:ext>
            </a:extLst>
          </p:cNvPr>
          <p:cNvGraphicFramePr>
            <a:graphicFrameLocks noGrp="1"/>
          </p:cNvGraphicFramePr>
          <p:nvPr/>
        </p:nvGraphicFramePr>
        <p:xfrm>
          <a:off x="2590800" y="3683000"/>
          <a:ext cx="4191000" cy="609600"/>
        </p:xfrm>
        <a:graphic>
          <a:graphicData uri="http://schemas.openxmlformats.org/drawingml/2006/table">
            <a:tbl>
              <a:tblPr/>
              <a:tblGrid>
                <a:gridCol w="1006475">
                  <a:extLst>
                    <a:ext uri="{9D8B030D-6E8A-4147-A177-3AD203B41FA5}">
                      <a16:colId xmlns:a16="http://schemas.microsoft.com/office/drawing/2014/main" val="3497461124"/>
                    </a:ext>
                  </a:extLst>
                </a:gridCol>
                <a:gridCol w="836613">
                  <a:extLst>
                    <a:ext uri="{9D8B030D-6E8A-4147-A177-3AD203B41FA5}">
                      <a16:colId xmlns:a16="http://schemas.microsoft.com/office/drawing/2014/main" val="2865630159"/>
                    </a:ext>
                  </a:extLst>
                </a:gridCol>
                <a:gridCol w="1008062">
                  <a:extLst>
                    <a:ext uri="{9D8B030D-6E8A-4147-A177-3AD203B41FA5}">
                      <a16:colId xmlns:a16="http://schemas.microsoft.com/office/drawing/2014/main" val="4267160650"/>
                    </a:ext>
                  </a:extLst>
                </a:gridCol>
                <a:gridCol w="752475">
                  <a:extLst>
                    <a:ext uri="{9D8B030D-6E8A-4147-A177-3AD203B41FA5}">
                      <a16:colId xmlns:a16="http://schemas.microsoft.com/office/drawing/2014/main" val="1810826835"/>
                    </a:ext>
                  </a:extLst>
                </a:gridCol>
                <a:gridCol w="587375">
                  <a:extLst>
                    <a:ext uri="{9D8B030D-6E8A-4147-A177-3AD203B41FA5}">
                      <a16:colId xmlns:a16="http://schemas.microsoft.com/office/drawing/2014/main" val="1149144445"/>
                    </a:ext>
                  </a:extLst>
                </a:gridCol>
              </a:tblGrid>
              <a:tr h="304800">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rPr>
                        <a:t>Outlook</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rPr>
                        <a:t>Temp.</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rPr>
                        <a:t>Humidity</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rPr>
                        <a:t>Windy</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rPr>
                        <a:t>Play</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301299668"/>
                  </a:ext>
                </a:extLst>
              </a:tr>
              <a:tr h="304800">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rPr>
                        <a:t>Sunny</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rPr>
                        <a:t>Cool</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rPr>
                        <a:t>High</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rPr>
                        <a:t>True</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eaLnBrk="0" hangingPunct="0">
                        <a:spcBef>
                          <a:spcPct val="20000"/>
                        </a:spcBef>
                        <a:buClr>
                          <a:schemeClr val="tx2"/>
                        </a:buClr>
                        <a:buSzPct val="50000"/>
                        <a:buFont typeface="Wingdings 2" pitchFamily="2" charset="2"/>
                        <a:defRPr sz="2800">
                          <a:solidFill>
                            <a:schemeClr val="tx1"/>
                          </a:solidFill>
                          <a:latin typeface="Franklin Gothic Book" panose="020B0503020102020204" pitchFamily="34" charset="0"/>
                          <a:ea typeface="黑体" panose="02010609060101010101" pitchFamily="49" charset="-122"/>
                        </a:defRPr>
                      </a:lvl1pPr>
                      <a:lvl2pPr marL="742950" indent="-285750" eaLnBrk="0" hangingPunct="0">
                        <a:spcBef>
                          <a:spcPct val="20000"/>
                        </a:spcBef>
                        <a:buClr>
                          <a:schemeClr val="tx2"/>
                        </a:buClr>
                        <a:buSzPct val="50000"/>
                        <a:buFont typeface="Wingdings 2" pitchFamily="2" charset="2"/>
                        <a:defRPr sz="2400">
                          <a:solidFill>
                            <a:schemeClr val="tx1"/>
                          </a:solidFill>
                          <a:latin typeface="Franklin Gothic Book" panose="020B0503020102020204" pitchFamily="34" charset="0"/>
                          <a:ea typeface="黑体" panose="02010609060101010101" pitchFamily="49" charset="-122"/>
                        </a:defRPr>
                      </a:lvl2pPr>
                      <a:lvl3pPr marL="1143000" indent="-228600" eaLnBrk="0" hangingPunct="0">
                        <a:spcBef>
                          <a:spcPct val="20000"/>
                        </a:spcBef>
                        <a:buClr>
                          <a:schemeClr val="tx2"/>
                        </a:buClr>
                        <a:buSzPct val="50000"/>
                        <a:buFont typeface="Wingdings 2" pitchFamily="2" charset="2"/>
                        <a:defRPr sz="2000">
                          <a:solidFill>
                            <a:schemeClr val="tx1"/>
                          </a:solidFill>
                          <a:latin typeface="Franklin Gothic Book" panose="020B0503020102020204" pitchFamily="34" charset="0"/>
                          <a:ea typeface="黑体" panose="02010609060101010101" pitchFamily="49" charset="-122"/>
                        </a:defRPr>
                      </a:lvl3pPr>
                      <a:lvl4pPr marL="16002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4pPr>
                      <a:lvl5pPr marL="2057400" indent="-228600" eaLnBrk="0" hangingPunct="0">
                        <a:spcBef>
                          <a:spcPct val="20000"/>
                        </a:spcBef>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itchFamily="2" charset="2"/>
                        <a:defRPr>
                          <a:solidFill>
                            <a:schemeClr val="tx1"/>
                          </a:solidFill>
                          <a:latin typeface="Franklin Gothic Book" panose="020B05030201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cs typeface="Arial" panose="020B0604020202020204" pitchFamily="34" charset="0"/>
                        </a:rPr>
                        <a:t>?</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734771298"/>
                  </a:ext>
                </a:extLst>
              </a:tr>
            </a:tbl>
          </a:graphicData>
        </a:graphic>
      </p:graphicFrame>
      <p:sp>
        <p:nvSpPr>
          <p:cNvPr id="77905" name="Rectangle 258">
            <a:extLst>
              <a:ext uri="{FF2B5EF4-FFF2-40B4-BE49-F238E27FC236}">
                <a16:creationId xmlns:a16="http://schemas.microsoft.com/office/drawing/2014/main" id="{153F4906-F6C8-134A-ABA0-0856EAA15328}"/>
              </a:ext>
            </a:extLst>
          </p:cNvPr>
          <p:cNvSpPr>
            <a:spLocks noGrp="1" noChangeArrowheads="1"/>
          </p:cNvSpPr>
          <p:nvPr>
            <p:ph type="body" idx="1"/>
          </p:nvPr>
        </p:nvSpPr>
        <p:spPr>
          <a:xfrm>
            <a:off x="2057400" y="3200400"/>
            <a:ext cx="5562600" cy="546100"/>
          </a:xfrm>
          <a:noFill/>
        </p:spPr>
        <p:txBody>
          <a:bodyPr vert="horz" lIns="92075" tIns="46038" rIns="92075" bIns="46038" rtlCol="0">
            <a:normAutofit/>
          </a:bodyPr>
          <a:lstStyle/>
          <a:p>
            <a:pPr marL="457200" indent="-457200">
              <a:lnSpc>
                <a:spcPct val="80000"/>
              </a:lnSpc>
              <a:buNone/>
            </a:pPr>
            <a:r>
              <a:rPr lang="en-US" altLang="zh-CN" sz="1800" b="1"/>
              <a:t>For compute prediction for new day:</a:t>
            </a:r>
          </a:p>
        </p:txBody>
      </p:sp>
      <p:graphicFrame>
        <p:nvGraphicFramePr>
          <p:cNvPr id="52483" name="Group 259">
            <a:extLst>
              <a:ext uri="{FF2B5EF4-FFF2-40B4-BE49-F238E27FC236}">
                <a16:creationId xmlns:a16="http://schemas.microsoft.com/office/drawing/2014/main" id="{BA64933D-556F-F044-AB21-9E7C861134B3}"/>
              </a:ext>
            </a:extLst>
          </p:cNvPr>
          <p:cNvGraphicFramePr>
            <a:graphicFrameLocks noGrp="1"/>
          </p:cNvGraphicFramePr>
          <p:nvPr/>
        </p:nvGraphicFramePr>
        <p:xfrm>
          <a:off x="2940050" y="4564063"/>
          <a:ext cx="5105400" cy="1992312"/>
        </p:xfrm>
        <a:graphic>
          <a:graphicData uri="http://schemas.openxmlformats.org/drawingml/2006/table">
            <a:tbl>
              <a:tblPr/>
              <a:tblGrid>
                <a:gridCol w="5105400">
                  <a:extLst>
                    <a:ext uri="{9D8B030D-6E8A-4147-A177-3AD203B41FA5}">
                      <a16:colId xmlns:a16="http://schemas.microsoft.com/office/drawing/2014/main" val="20000"/>
                    </a:ext>
                  </a:extLst>
                </a:gridCol>
              </a:tblGrid>
              <a:tr h="1992312">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300" b="0" i="0" u="none" strike="noStrike" cap="none" normalizeH="0" baseline="0">
                          <a:ln>
                            <a:noFill/>
                          </a:ln>
                          <a:solidFill>
                            <a:schemeClr val="tx1"/>
                          </a:solidFill>
                          <a:effectLst/>
                          <a:latin typeface="Verdana" pitchFamily="34" charset="0"/>
                          <a:cs typeface="Arial" pitchFamily="34" charset="0"/>
                        </a:rPr>
                        <a:t>Likelihood of the two classes</a:t>
                      </a:r>
                    </a:p>
                    <a:p>
                      <a:pPr marL="457200" marR="0" lvl="1" indent="0" algn="l" defTabSz="914400" rtl="0" eaLnBrk="1" fontAlgn="base" latinLnBrk="0" hangingPunct="1">
                        <a:lnSpc>
                          <a:spcPct val="100000"/>
                        </a:lnSpc>
                        <a:spcBef>
                          <a:spcPct val="20000"/>
                        </a:spcBef>
                        <a:spcAft>
                          <a:spcPct val="0"/>
                        </a:spcAft>
                        <a:buClr>
                          <a:schemeClr val="accent2"/>
                        </a:buClr>
                        <a:buSzPct val="70000"/>
                        <a:buFont typeface="Wingdings" pitchFamily="2" charset="2"/>
                        <a:buNone/>
                        <a:tabLst/>
                      </a:pPr>
                      <a:r>
                        <a:rPr kumimoji="0" lang="en-US" sz="1300" b="0" i="0" u="none" strike="noStrike" cap="none" normalizeH="0" baseline="0">
                          <a:ln>
                            <a:noFill/>
                          </a:ln>
                          <a:solidFill>
                            <a:schemeClr val="tx1"/>
                          </a:solidFill>
                          <a:effectLst/>
                          <a:latin typeface="Verdana" pitchFamily="34" charset="0"/>
                          <a:cs typeface="Arial" pitchFamily="34" charset="0"/>
                        </a:rPr>
                        <a:t>For </a:t>
                      </a:r>
                      <a:r>
                        <a:rPr kumimoji="0" lang="en-US" sz="1300" b="0" i="0" u="none" strike="noStrike" cap="none" normalizeH="0" baseline="0">
                          <a:ln>
                            <a:noFill/>
                          </a:ln>
                          <a:solidFill>
                            <a:schemeClr val="tx1"/>
                          </a:solidFill>
                          <a:effectLst/>
                          <a:latin typeface="Arial"/>
                          <a:cs typeface="Arial" pitchFamily="34" charset="0"/>
                        </a:rPr>
                        <a:t>“</a:t>
                      </a:r>
                      <a:r>
                        <a:rPr kumimoji="0" lang="en-US" sz="1300" b="0" i="0" u="none" strike="noStrike" cap="none" normalizeH="0" baseline="0">
                          <a:ln>
                            <a:noFill/>
                          </a:ln>
                          <a:solidFill>
                            <a:schemeClr val="tx1"/>
                          </a:solidFill>
                          <a:effectLst/>
                          <a:latin typeface="Verdana" pitchFamily="34" charset="0"/>
                          <a:cs typeface="Arial" pitchFamily="34" charset="0"/>
                        </a:rPr>
                        <a:t>yes</a:t>
                      </a:r>
                      <a:r>
                        <a:rPr kumimoji="0" lang="en-US" sz="1300" b="0" i="0" u="none" strike="noStrike" cap="none" normalizeH="0" baseline="0">
                          <a:ln>
                            <a:noFill/>
                          </a:ln>
                          <a:solidFill>
                            <a:schemeClr val="tx1"/>
                          </a:solidFill>
                          <a:effectLst/>
                          <a:latin typeface="Arial"/>
                          <a:cs typeface="Arial" pitchFamily="34" charset="0"/>
                        </a:rPr>
                        <a:t>”</a:t>
                      </a:r>
                      <a:r>
                        <a:rPr kumimoji="0" lang="en-US" sz="1300" b="0" i="0" u="none" strike="noStrike" cap="none" normalizeH="0" baseline="0">
                          <a:ln>
                            <a:noFill/>
                          </a:ln>
                          <a:solidFill>
                            <a:schemeClr val="tx1"/>
                          </a:solidFill>
                          <a:effectLst/>
                          <a:latin typeface="Verdana" pitchFamily="34" charset="0"/>
                          <a:cs typeface="Arial" pitchFamily="34" charset="0"/>
                        </a:rPr>
                        <a:t> = 2/9 </a:t>
                      </a:r>
                      <a:r>
                        <a:rPr kumimoji="0" lang="en-US" sz="1300" b="0" i="0" u="none" strike="noStrike" cap="none" normalizeH="0" baseline="0">
                          <a:ln>
                            <a:noFill/>
                          </a:ln>
                          <a:solidFill>
                            <a:schemeClr val="tx1"/>
                          </a:solidFill>
                          <a:effectLst/>
                          <a:latin typeface="Verdana" pitchFamily="34" charset="0"/>
                          <a:cs typeface="Arial" pitchFamily="34" charset="0"/>
                          <a:sym typeface="Symbol" pitchFamily="18" charset="2"/>
                        </a:rPr>
                        <a:t> 3/9  3/9   3/9  9/14 = 0.0053</a:t>
                      </a:r>
                    </a:p>
                    <a:p>
                      <a:pPr marL="457200" marR="0" lvl="1" indent="0" algn="l" defTabSz="914400" rtl="0" eaLnBrk="1" fontAlgn="base" latinLnBrk="0" hangingPunct="1">
                        <a:lnSpc>
                          <a:spcPct val="100000"/>
                        </a:lnSpc>
                        <a:spcBef>
                          <a:spcPct val="20000"/>
                        </a:spcBef>
                        <a:spcAft>
                          <a:spcPct val="0"/>
                        </a:spcAft>
                        <a:buClr>
                          <a:schemeClr val="accent2"/>
                        </a:buClr>
                        <a:buSzPct val="70000"/>
                        <a:buFont typeface="Wingdings" pitchFamily="2" charset="2"/>
                        <a:buNone/>
                        <a:tabLst/>
                      </a:pPr>
                      <a:r>
                        <a:rPr kumimoji="0" lang="en-US" sz="1300" b="0" i="0" u="none" strike="noStrike" cap="none" normalizeH="0" baseline="0">
                          <a:ln>
                            <a:noFill/>
                          </a:ln>
                          <a:solidFill>
                            <a:schemeClr val="tx1"/>
                          </a:solidFill>
                          <a:effectLst/>
                          <a:latin typeface="Verdana" pitchFamily="34" charset="0"/>
                          <a:cs typeface="Arial" pitchFamily="34" charset="0"/>
                          <a:sym typeface="Symbol" pitchFamily="18" charset="2"/>
                        </a:rPr>
                        <a:t>For </a:t>
                      </a:r>
                      <a:r>
                        <a:rPr kumimoji="0" lang="en-US" sz="1300" b="0" i="0" u="none" strike="noStrike" cap="none" normalizeH="0" baseline="0">
                          <a:ln>
                            <a:noFill/>
                          </a:ln>
                          <a:solidFill>
                            <a:schemeClr val="tx1"/>
                          </a:solidFill>
                          <a:effectLst/>
                          <a:latin typeface="Arial"/>
                          <a:cs typeface="Arial" pitchFamily="34" charset="0"/>
                          <a:sym typeface="Symbol" pitchFamily="18" charset="2"/>
                        </a:rPr>
                        <a:t>“</a:t>
                      </a:r>
                      <a:r>
                        <a:rPr kumimoji="0" lang="en-US" sz="1300" b="0" i="0" u="none" strike="noStrike" cap="none" normalizeH="0" baseline="0">
                          <a:ln>
                            <a:noFill/>
                          </a:ln>
                          <a:solidFill>
                            <a:schemeClr val="tx1"/>
                          </a:solidFill>
                          <a:effectLst/>
                          <a:latin typeface="Verdana" pitchFamily="34" charset="0"/>
                          <a:cs typeface="Arial" pitchFamily="34" charset="0"/>
                          <a:sym typeface="Symbol" pitchFamily="18" charset="2"/>
                        </a:rPr>
                        <a:t>no</a:t>
                      </a:r>
                      <a:r>
                        <a:rPr kumimoji="0" lang="en-US" sz="1300" b="0" i="0" u="none" strike="noStrike" cap="none" normalizeH="0" baseline="0">
                          <a:ln>
                            <a:noFill/>
                          </a:ln>
                          <a:solidFill>
                            <a:schemeClr val="tx1"/>
                          </a:solidFill>
                          <a:effectLst/>
                          <a:latin typeface="Arial"/>
                          <a:cs typeface="Arial" pitchFamily="34" charset="0"/>
                          <a:sym typeface="Symbol" pitchFamily="18" charset="2"/>
                        </a:rPr>
                        <a:t>”</a:t>
                      </a:r>
                      <a:r>
                        <a:rPr kumimoji="0" lang="en-US" sz="1300" b="0" i="0" u="none" strike="noStrike" cap="none" normalizeH="0" baseline="0">
                          <a:ln>
                            <a:noFill/>
                          </a:ln>
                          <a:solidFill>
                            <a:schemeClr val="tx1"/>
                          </a:solidFill>
                          <a:effectLst/>
                          <a:latin typeface="Verdana" pitchFamily="34" charset="0"/>
                          <a:cs typeface="Arial" pitchFamily="34" charset="0"/>
                          <a:sym typeface="Symbol" pitchFamily="18" charset="2"/>
                        </a:rPr>
                        <a:t> = 3/5  1/5  4/5  3/5  5/14 = 0.0206</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300" b="0" i="0" u="none" strike="noStrike" cap="none" normalizeH="0" baseline="0">
                          <a:ln>
                            <a:noFill/>
                          </a:ln>
                          <a:solidFill>
                            <a:schemeClr val="tx1"/>
                          </a:solidFill>
                          <a:effectLst/>
                          <a:latin typeface="Verdana" pitchFamily="34" charset="0"/>
                          <a:cs typeface="Arial" pitchFamily="34" charset="0"/>
                          <a:sym typeface="Symbol" pitchFamily="18" charset="2"/>
                        </a:rPr>
                        <a:t>Conversion into a probability by normalization:</a:t>
                      </a:r>
                    </a:p>
                    <a:p>
                      <a:pPr marL="457200" marR="0" lvl="1" indent="0" algn="l" defTabSz="914400" rtl="0" eaLnBrk="1" fontAlgn="base" latinLnBrk="0" hangingPunct="1">
                        <a:lnSpc>
                          <a:spcPct val="100000"/>
                        </a:lnSpc>
                        <a:spcBef>
                          <a:spcPct val="20000"/>
                        </a:spcBef>
                        <a:spcAft>
                          <a:spcPct val="0"/>
                        </a:spcAft>
                        <a:buClr>
                          <a:schemeClr val="accent2"/>
                        </a:buClr>
                        <a:buSzPct val="70000"/>
                        <a:buFont typeface="Wingdings" pitchFamily="2" charset="2"/>
                        <a:buNone/>
                        <a:tabLst/>
                      </a:pPr>
                      <a:r>
                        <a:rPr kumimoji="0" lang="en-US" sz="1300" b="0" i="0" u="none" strike="noStrike" cap="none" normalizeH="0" baseline="0">
                          <a:ln>
                            <a:noFill/>
                          </a:ln>
                          <a:solidFill>
                            <a:schemeClr val="tx1"/>
                          </a:solidFill>
                          <a:effectLst/>
                          <a:latin typeface="Verdana" pitchFamily="34" charset="0"/>
                          <a:cs typeface="Arial" pitchFamily="34" charset="0"/>
                          <a:sym typeface="Symbol" pitchFamily="18" charset="2"/>
                        </a:rPr>
                        <a:t>P(</a:t>
                      </a:r>
                      <a:r>
                        <a:rPr kumimoji="0" lang="en-US" sz="1300" b="0" i="0" u="none" strike="noStrike" cap="none" normalizeH="0" baseline="0">
                          <a:ln>
                            <a:noFill/>
                          </a:ln>
                          <a:solidFill>
                            <a:schemeClr val="tx1"/>
                          </a:solidFill>
                          <a:effectLst/>
                          <a:latin typeface="Arial"/>
                          <a:cs typeface="Arial" pitchFamily="34" charset="0"/>
                          <a:sym typeface="Symbol" pitchFamily="18" charset="2"/>
                        </a:rPr>
                        <a:t>“</a:t>
                      </a:r>
                      <a:r>
                        <a:rPr kumimoji="0" lang="en-US" sz="1300" b="0" i="0" u="none" strike="noStrike" cap="none" normalizeH="0" baseline="0">
                          <a:ln>
                            <a:noFill/>
                          </a:ln>
                          <a:solidFill>
                            <a:schemeClr val="tx1"/>
                          </a:solidFill>
                          <a:effectLst/>
                          <a:latin typeface="Verdana" pitchFamily="34" charset="0"/>
                          <a:cs typeface="Arial" pitchFamily="34" charset="0"/>
                          <a:sym typeface="Symbol" pitchFamily="18" charset="2"/>
                        </a:rPr>
                        <a:t>yes</a:t>
                      </a:r>
                      <a:r>
                        <a:rPr kumimoji="0" lang="en-US" sz="1300" b="0" i="0" u="none" strike="noStrike" cap="none" normalizeH="0" baseline="0">
                          <a:ln>
                            <a:noFill/>
                          </a:ln>
                          <a:solidFill>
                            <a:schemeClr val="tx1"/>
                          </a:solidFill>
                          <a:effectLst/>
                          <a:latin typeface="Arial"/>
                          <a:cs typeface="Arial" pitchFamily="34" charset="0"/>
                          <a:sym typeface="Symbol" pitchFamily="18" charset="2"/>
                        </a:rPr>
                        <a:t>”</a:t>
                      </a:r>
                      <a:r>
                        <a:rPr kumimoji="0" lang="en-US" sz="1300" b="0" i="0" u="none" strike="noStrike" cap="none" normalizeH="0" baseline="0">
                          <a:ln>
                            <a:noFill/>
                          </a:ln>
                          <a:solidFill>
                            <a:schemeClr val="tx1"/>
                          </a:solidFill>
                          <a:effectLst/>
                          <a:latin typeface="Verdana" pitchFamily="34" charset="0"/>
                          <a:cs typeface="Arial" pitchFamily="34" charset="0"/>
                          <a:sym typeface="Symbol" pitchFamily="18" charset="2"/>
                        </a:rPr>
                        <a:t>) = 0.0053 / (0.0053 + 0.0206) = 0.205</a:t>
                      </a:r>
                    </a:p>
                    <a:p>
                      <a:pPr marL="457200" marR="0" lvl="1" indent="0" algn="l" defTabSz="914400" rtl="0" eaLnBrk="1" fontAlgn="base" latinLnBrk="0" hangingPunct="1">
                        <a:lnSpc>
                          <a:spcPct val="100000"/>
                        </a:lnSpc>
                        <a:spcBef>
                          <a:spcPct val="20000"/>
                        </a:spcBef>
                        <a:spcAft>
                          <a:spcPct val="0"/>
                        </a:spcAft>
                        <a:buClr>
                          <a:schemeClr val="accent2"/>
                        </a:buClr>
                        <a:buSzPct val="70000"/>
                        <a:buFont typeface="Wingdings" pitchFamily="2" charset="2"/>
                        <a:buNone/>
                        <a:tabLst/>
                      </a:pPr>
                      <a:r>
                        <a:rPr kumimoji="0" lang="en-US" sz="1300" b="0" i="0" u="none" strike="noStrike" cap="none" normalizeH="0" baseline="0">
                          <a:ln>
                            <a:noFill/>
                          </a:ln>
                          <a:solidFill>
                            <a:schemeClr val="tx1"/>
                          </a:solidFill>
                          <a:effectLst/>
                          <a:latin typeface="Verdana" pitchFamily="34" charset="0"/>
                          <a:cs typeface="Arial" pitchFamily="34" charset="0"/>
                          <a:sym typeface="Symbol" pitchFamily="18" charset="2"/>
                        </a:rPr>
                        <a:t>P(</a:t>
                      </a:r>
                      <a:r>
                        <a:rPr kumimoji="0" lang="en-US" sz="1300" b="0" i="0" u="none" strike="noStrike" cap="none" normalizeH="0" baseline="0">
                          <a:ln>
                            <a:noFill/>
                          </a:ln>
                          <a:solidFill>
                            <a:schemeClr val="tx1"/>
                          </a:solidFill>
                          <a:effectLst/>
                          <a:latin typeface="Arial"/>
                          <a:cs typeface="Arial" pitchFamily="34" charset="0"/>
                          <a:sym typeface="Symbol" pitchFamily="18" charset="2"/>
                        </a:rPr>
                        <a:t>“</a:t>
                      </a:r>
                      <a:r>
                        <a:rPr kumimoji="0" lang="en-US" sz="1300" b="0" i="0" u="none" strike="noStrike" cap="none" normalizeH="0" baseline="0">
                          <a:ln>
                            <a:noFill/>
                          </a:ln>
                          <a:solidFill>
                            <a:schemeClr val="tx1"/>
                          </a:solidFill>
                          <a:effectLst/>
                          <a:latin typeface="Verdana" pitchFamily="34" charset="0"/>
                          <a:cs typeface="Arial" pitchFamily="34" charset="0"/>
                          <a:sym typeface="Symbol" pitchFamily="18" charset="2"/>
                        </a:rPr>
                        <a:t>no</a:t>
                      </a:r>
                      <a:r>
                        <a:rPr kumimoji="0" lang="en-US" sz="1300" b="0" i="0" u="none" strike="noStrike" cap="none" normalizeH="0" baseline="0">
                          <a:ln>
                            <a:noFill/>
                          </a:ln>
                          <a:solidFill>
                            <a:schemeClr val="tx1"/>
                          </a:solidFill>
                          <a:effectLst/>
                          <a:latin typeface="Arial"/>
                          <a:cs typeface="Arial" pitchFamily="34" charset="0"/>
                          <a:sym typeface="Symbol" pitchFamily="18" charset="2"/>
                        </a:rPr>
                        <a:t>”</a:t>
                      </a:r>
                      <a:r>
                        <a:rPr kumimoji="0" lang="en-US" sz="1300" b="0" i="0" u="none" strike="noStrike" cap="none" normalizeH="0" baseline="0">
                          <a:ln>
                            <a:noFill/>
                          </a:ln>
                          <a:solidFill>
                            <a:schemeClr val="tx1"/>
                          </a:solidFill>
                          <a:effectLst/>
                          <a:latin typeface="Verdana" pitchFamily="34" charset="0"/>
                          <a:cs typeface="Arial" pitchFamily="34" charset="0"/>
                          <a:sym typeface="Symbol" pitchFamily="18" charset="2"/>
                        </a:rPr>
                        <a:t>) = 0.0206 / (0.0053 + 0.0206) = 0.795</a:t>
                      </a:r>
                      <a:endParaRPr kumimoji="0" lang="en-US" sz="1300" b="0" i="0" u="none" strike="noStrike" cap="none" normalizeH="0" baseline="0">
                        <a:ln>
                          <a:noFill/>
                        </a:ln>
                        <a:solidFill>
                          <a:schemeClr val="tx1"/>
                        </a:solidFill>
                        <a:effectLst/>
                        <a:latin typeface="Verdana"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0"/>
                  </a:ext>
                </a:extLst>
              </a:tr>
            </a:tbl>
          </a:graphicData>
        </a:graphic>
      </p:graphicFrame>
      <p:sp>
        <p:nvSpPr>
          <p:cNvPr id="77912" name="Rectangle 265">
            <a:extLst>
              <a:ext uri="{FF2B5EF4-FFF2-40B4-BE49-F238E27FC236}">
                <a16:creationId xmlns:a16="http://schemas.microsoft.com/office/drawing/2014/main" id="{1B9C5F3D-3D52-9246-A05D-DB83D85CD947}"/>
              </a:ext>
            </a:extLst>
          </p:cNvPr>
          <p:cNvSpPr>
            <a:spLocks noGrp="1" noChangeArrowheads="1"/>
          </p:cNvSpPr>
          <p:nvPr>
            <p:ph type="title"/>
          </p:nvPr>
        </p:nvSpPr>
        <p:spPr>
          <a:xfrm>
            <a:off x="2362200" y="152400"/>
            <a:ext cx="7772400" cy="1143000"/>
          </a:xfrm>
          <a:noFill/>
        </p:spPr>
        <p:txBody>
          <a:bodyPr/>
          <a:lstStyle/>
          <a:p>
            <a:pPr eaLnBrk="1" hangingPunct="1"/>
            <a:r>
              <a:rPr lang="en-US" altLang="zh-CN"/>
              <a:t>Compute</a:t>
            </a:r>
            <a:r>
              <a:rPr lang="en-US" altLang="zh-CN" sz="4800"/>
              <a:t> </a:t>
            </a:r>
            <a:r>
              <a:rPr lang="en-US" altLang="zh-CN"/>
              <a:t>Prediction For New Day</a:t>
            </a:r>
          </a:p>
        </p:txBody>
      </p:sp>
    </p:spTree>
    <p:extLst>
      <p:ext uri="{BB962C8B-B14F-4D97-AF65-F5344CB8AC3E}">
        <p14:creationId xmlns:p14="http://schemas.microsoft.com/office/powerpoint/2010/main" val="13323527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2381"/>
                                        </p:tgtEl>
                                        <p:attrNameLst>
                                          <p:attrName>style.visibility</p:attrName>
                                        </p:attrNameLst>
                                      </p:cBhvr>
                                      <p:to>
                                        <p:strVal val="visible"/>
                                      </p:to>
                                    </p:set>
                                    <p:anim calcmode="lin" valueType="num">
                                      <p:cBhvr additive="base">
                                        <p:cTn id="7" dur="500" fill="hold"/>
                                        <p:tgtEl>
                                          <p:spTgt spid="52381"/>
                                        </p:tgtEl>
                                        <p:attrNameLst>
                                          <p:attrName>ppt_x</p:attrName>
                                        </p:attrNameLst>
                                      </p:cBhvr>
                                      <p:tavLst>
                                        <p:tav tm="0">
                                          <p:val>
                                            <p:strVal val="0-#ppt_w/2"/>
                                          </p:val>
                                        </p:tav>
                                        <p:tav tm="100000">
                                          <p:val>
                                            <p:strVal val="#ppt_x"/>
                                          </p:val>
                                        </p:tav>
                                      </p:tavLst>
                                    </p:anim>
                                    <p:anim calcmode="lin" valueType="num">
                                      <p:cBhvr additive="base">
                                        <p:cTn id="8" dur="500" fill="hold"/>
                                        <p:tgtEl>
                                          <p:spTgt spid="5238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52466"/>
                                        </p:tgtEl>
                                        <p:attrNameLst>
                                          <p:attrName>style.visibility</p:attrName>
                                        </p:attrNameLst>
                                      </p:cBhvr>
                                      <p:to>
                                        <p:strVal val="visible"/>
                                      </p:to>
                                    </p:set>
                                    <p:anim calcmode="lin" valueType="num">
                                      <p:cBhvr additive="base">
                                        <p:cTn id="13" dur="500" fill="hold"/>
                                        <p:tgtEl>
                                          <p:spTgt spid="52466"/>
                                        </p:tgtEl>
                                        <p:attrNameLst>
                                          <p:attrName>ppt_x</p:attrName>
                                        </p:attrNameLst>
                                      </p:cBhvr>
                                      <p:tavLst>
                                        <p:tav tm="0">
                                          <p:val>
                                            <p:strVal val="0-#ppt_w/2"/>
                                          </p:val>
                                        </p:tav>
                                        <p:tav tm="100000">
                                          <p:val>
                                            <p:strVal val="#ppt_x"/>
                                          </p:val>
                                        </p:tav>
                                      </p:tavLst>
                                    </p:anim>
                                    <p:anim calcmode="lin" valueType="num">
                                      <p:cBhvr additive="base">
                                        <p:cTn id="14" dur="500" fill="hold"/>
                                        <p:tgtEl>
                                          <p:spTgt spid="5246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5" presetClass="entr" presetSubtype="10" fill="hold" nodeType="clickEffect">
                                  <p:stCondLst>
                                    <p:cond delay="0"/>
                                  </p:stCondLst>
                                  <p:childTnLst>
                                    <p:set>
                                      <p:cBhvr>
                                        <p:cTn id="18" dur="1" fill="hold">
                                          <p:stCondLst>
                                            <p:cond delay="0"/>
                                          </p:stCondLst>
                                        </p:cTn>
                                        <p:tgtEl>
                                          <p:spTgt spid="52483"/>
                                        </p:tgtEl>
                                        <p:attrNameLst>
                                          <p:attrName>style.visibility</p:attrName>
                                        </p:attrNameLst>
                                      </p:cBhvr>
                                      <p:to>
                                        <p:strVal val="visible"/>
                                      </p:to>
                                    </p:set>
                                    <p:animEffect transition="in" filter="checkerboard(across)">
                                      <p:cBhvr>
                                        <p:cTn id="19" dur="500"/>
                                        <p:tgtEl>
                                          <p:spTgt spid="52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339E1-1BDD-F24A-A2A7-F9C3B8B93BC8}"/>
              </a:ext>
            </a:extLst>
          </p:cNvPr>
          <p:cNvSpPr>
            <a:spLocks noGrp="1"/>
          </p:cNvSpPr>
          <p:nvPr>
            <p:ph type="title"/>
          </p:nvPr>
        </p:nvSpPr>
        <p:spPr/>
        <p:txBody>
          <a:bodyPr/>
          <a:lstStyle/>
          <a:p>
            <a:r>
              <a:rPr lang="en-IN" b="1" dirty="0"/>
              <a:t>Filter Methods</a:t>
            </a:r>
            <a:br>
              <a:rPr lang="en-IN" b="1" dirty="0"/>
            </a:br>
            <a:endParaRPr lang="en-US" dirty="0"/>
          </a:p>
        </p:txBody>
      </p:sp>
      <p:sp>
        <p:nvSpPr>
          <p:cNvPr id="3" name="Content Placeholder 2">
            <a:extLst>
              <a:ext uri="{FF2B5EF4-FFF2-40B4-BE49-F238E27FC236}">
                <a16:creationId xmlns:a16="http://schemas.microsoft.com/office/drawing/2014/main" id="{F36F04FE-CAA5-7A48-B524-54BBEF9E7AFD}"/>
              </a:ext>
            </a:extLst>
          </p:cNvPr>
          <p:cNvSpPr>
            <a:spLocks noGrp="1"/>
          </p:cNvSpPr>
          <p:nvPr>
            <p:ph idx="1"/>
          </p:nvPr>
        </p:nvSpPr>
        <p:spPr>
          <a:xfrm>
            <a:off x="838200" y="2196306"/>
            <a:ext cx="10515600" cy="4351338"/>
          </a:xfrm>
        </p:spPr>
        <p:txBody>
          <a:bodyPr/>
          <a:lstStyle/>
          <a:p>
            <a:r>
              <a:rPr lang="en-IN" dirty="0"/>
              <a:t>Filter methods are generally used as a </a:t>
            </a:r>
            <a:r>
              <a:rPr lang="en-IN" dirty="0" err="1"/>
              <a:t>preprocessing</a:t>
            </a:r>
            <a:r>
              <a:rPr lang="en-IN" dirty="0"/>
              <a:t> step. </a:t>
            </a:r>
          </a:p>
          <a:p>
            <a:r>
              <a:rPr lang="en-IN" dirty="0"/>
              <a:t>The selection of features is independent of any machine learning algorithms.</a:t>
            </a:r>
          </a:p>
          <a:p>
            <a:r>
              <a:rPr lang="en-IN" dirty="0"/>
              <a:t>Instead, features are selected on the basis of their scores in various statistical tests for their correlation with the outcome variable.</a:t>
            </a:r>
            <a:endParaRPr lang="en-US" dirty="0"/>
          </a:p>
        </p:txBody>
      </p:sp>
      <p:pic>
        <p:nvPicPr>
          <p:cNvPr id="4" name="Picture 3">
            <a:extLst>
              <a:ext uri="{FF2B5EF4-FFF2-40B4-BE49-F238E27FC236}">
                <a16:creationId xmlns:a16="http://schemas.microsoft.com/office/drawing/2014/main" id="{6545F5B8-4C5E-7E4C-843F-219282314797}"/>
              </a:ext>
            </a:extLst>
          </p:cNvPr>
          <p:cNvPicPr>
            <a:picLocks noChangeAspect="1"/>
          </p:cNvPicPr>
          <p:nvPr/>
        </p:nvPicPr>
        <p:blipFill>
          <a:blip r:embed="rId2"/>
          <a:stretch>
            <a:fillRect/>
          </a:stretch>
        </p:blipFill>
        <p:spPr>
          <a:xfrm>
            <a:off x="-170543" y="1027906"/>
            <a:ext cx="11836400" cy="1168400"/>
          </a:xfrm>
          <a:prstGeom prst="rect">
            <a:avLst/>
          </a:prstGeom>
        </p:spPr>
      </p:pic>
      <p:pic>
        <p:nvPicPr>
          <p:cNvPr id="5" name="Picture 4">
            <a:extLst>
              <a:ext uri="{FF2B5EF4-FFF2-40B4-BE49-F238E27FC236}">
                <a16:creationId xmlns:a16="http://schemas.microsoft.com/office/drawing/2014/main" id="{00BCAED6-9C8A-6647-B794-E5A231BACDC8}"/>
              </a:ext>
            </a:extLst>
          </p:cNvPr>
          <p:cNvPicPr>
            <a:picLocks noChangeAspect="1"/>
          </p:cNvPicPr>
          <p:nvPr/>
        </p:nvPicPr>
        <p:blipFill>
          <a:blip r:embed="rId3"/>
          <a:stretch>
            <a:fillRect/>
          </a:stretch>
        </p:blipFill>
        <p:spPr>
          <a:xfrm>
            <a:off x="1760765" y="4992914"/>
            <a:ext cx="8191500" cy="1117600"/>
          </a:xfrm>
          <a:prstGeom prst="rect">
            <a:avLst/>
          </a:prstGeom>
        </p:spPr>
      </p:pic>
    </p:spTree>
    <p:extLst>
      <p:ext uri="{BB962C8B-B14F-4D97-AF65-F5344CB8AC3E}">
        <p14:creationId xmlns:p14="http://schemas.microsoft.com/office/powerpoint/2010/main" val="20679931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08F6E-0A42-D945-BF99-3F4C29AD40CF}"/>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3D07DE76-C674-0242-B427-89B9FC3A0533}"/>
              </a:ext>
            </a:extLst>
          </p:cNvPr>
          <p:cNvSpPr>
            <a:spLocks noGrp="1"/>
          </p:cNvSpPr>
          <p:nvPr>
            <p:ph idx="1"/>
          </p:nvPr>
        </p:nvSpPr>
        <p:spPr/>
        <p:txBody>
          <a:bodyPr>
            <a:normAutofit fontScale="77500" lnSpcReduction="20000"/>
          </a:bodyPr>
          <a:lstStyle/>
          <a:p>
            <a:r>
              <a:rPr lang="en-IN" b="1" dirty="0"/>
              <a:t>Pearson’s Correlation:</a:t>
            </a:r>
            <a:r>
              <a:rPr lang="en-IN" dirty="0"/>
              <a:t> It is used as a measure for quantifying linear dependence between two continuous variables X and Y. Its value varies from -1 to +1. Pearson’s correlation is given as:</a:t>
            </a:r>
          </a:p>
          <a:p>
            <a:endParaRPr lang="en-IN" b="1" dirty="0"/>
          </a:p>
          <a:p>
            <a:r>
              <a:rPr lang="en-IN" b="1" dirty="0"/>
              <a:t>LDA:</a:t>
            </a:r>
            <a:r>
              <a:rPr lang="en-IN" dirty="0"/>
              <a:t> Linear discriminant analysis is used to find a linear combination of features that characterizes or separates two or more classes (or levels) of a categorical variable.</a:t>
            </a:r>
          </a:p>
          <a:p>
            <a:r>
              <a:rPr lang="en-IN" b="1" dirty="0"/>
              <a:t>ANOVA:</a:t>
            </a:r>
            <a:r>
              <a:rPr lang="en-IN" dirty="0"/>
              <a:t> ANOVA stands for Analysis of variance. It is similar to LDA except for the fact that it is operated using one or more categorical independent features and one continuous dependent feature. It provides a statistical test of whether the means of several groups are equal or not.</a:t>
            </a:r>
          </a:p>
          <a:p>
            <a:r>
              <a:rPr lang="en-IN" b="1" dirty="0"/>
              <a:t>Chi-Square:</a:t>
            </a:r>
            <a:r>
              <a:rPr lang="en-IN" dirty="0"/>
              <a:t> It is a is a statistical test applied to the groups of categorical features to evaluate the likelihood of correlation or association between them using their frequency distribution.</a:t>
            </a:r>
          </a:p>
          <a:p>
            <a:br>
              <a:rPr lang="en-IN" dirty="0"/>
            </a:br>
            <a:endParaRPr lang="en-US" dirty="0"/>
          </a:p>
        </p:txBody>
      </p:sp>
      <p:pic>
        <p:nvPicPr>
          <p:cNvPr id="8" name="Picture 7">
            <a:extLst>
              <a:ext uri="{FF2B5EF4-FFF2-40B4-BE49-F238E27FC236}">
                <a16:creationId xmlns:a16="http://schemas.microsoft.com/office/drawing/2014/main" id="{7CA87522-A2D8-1547-A6B6-D909E169BB18}"/>
              </a:ext>
            </a:extLst>
          </p:cNvPr>
          <p:cNvPicPr>
            <a:picLocks noChangeAspect="1"/>
          </p:cNvPicPr>
          <p:nvPr/>
        </p:nvPicPr>
        <p:blipFill>
          <a:blip r:embed="rId2"/>
          <a:stretch>
            <a:fillRect/>
          </a:stretch>
        </p:blipFill>
        <p:spPr>
          <a:xfrm>
            <a:off x="4575628" y="2340615"/>
            <a:ext cx="1694543" cy="702850"/>
          </a:xfrm>
          <a:prstGeom prst="rect">
            <a:avLst/>
          </a:prstGeom>
        </p:spPr>
      </p:pic>
    </p:spTree>
    <p:extLst>
      <p:ext uri="{BB962C8B-B14F-4D97-AF65-F5344CB8AC3E}">
        <p14:creationId xmlns:p14="http://schemas.microsoft.com/office/powerpoint/2010/main" val="23419050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A05E0-A6B2-C943-B7EF-3925D2DC5499}"/>
              </a:ext>
            </a:extLst>
          </p:cNvPr>
          <p:cNvSpPr>
            <a:spLocks noGrp="1"/>
          </p:cNvSpPr>
          <p:nvPr>
            <p:ph type="title"/>
          </p:nvPr>
        </p:nvSpPr>
        <p:spPr>
          <a:xfrm>
            <a:off x="838200" y="72167"/>
            <a:ext cx="10515600" cy="1325563"/>
          </a:xfrm>
        </p:spPr>
        <p:txBody>
          <a:bodyPr/>
          <a:lstStyle/>
          <a:p>
            <a:r>
              <a:rPr lang="en-IN" b="1" dirty="0"/>
              <a:t>Wrapper Methods</a:t>
            </a:r>
            <a:endParaRPr lang="en-US" dirty="0"/>
          </a:p>
        </p:txBody>
      </p:sp>
      <p:pic>
        <p:nvPicPr>
          <p:cNvPr id="4" name="Content Placeholder 3">
            <a:extLst>
              <a:ext uri="{FF2B5EF4-FFF2-40B4-BE49-F238E27FC236}">
                <a16:creationId xmlns:a16="http://schemas.microsoft.com/office/drawing/2014/main" id="{7FF2566B-8616-A840-8839-E7D8B58A0C0C}"/>
              </a:ext>
            </a:extLst>
          </p:cNvPr>
          <p:cNvPicPr>
            <a:picLocks noGrp="1" noChangeAspect="1"/>
          </p:cNvPicPr>
          <p:nvPr>
            <p:ph idx="1"/>
          </p:nvPr>
        </p:nvPicPr>
        <p:blipFill>
          <a:blip r:embed="rId2"/>
          <a:stretch>
            <a:fillRect/>
          </a:stretch>
        </p:blipFill>
        <p:spPr>
          <a:xfrm>
            <a:off x="751114" y="2582100"/>
            <a:ext cx="10515600" cy="2947243"/>
          </a:xfrm>
          <a:prstGeom prst="rect">
            <a:avLst/>
          </a:prstGeom>
        </p:spPr>
      </p:pic>
      <p:sp>
        <p:nvSpPr>
          <p:cNvPr id="5" name="TextBox 4">
            <a:extLst>
              <a:ext uri="{FF2B5EF4-FFF2-40B4-BE49-F238E27FC236}">
                <a16:creationId xmlns:a16="http://schemas.microsoft.com/office/drawing/2014/main" id="{112B9028-8228-4B4E-8F66-21684B6D30F9}"/>
              </a:ext>
            </a:extLst>
          </p:cNvPr>
          <p:cNvSpPr txBox="1"/>
          <p:nvPr/>
        </p:nvSpPr>
        <p:spPr>
          <a:xfrm>
            <a:off x="925286" y="1397730"/>
            <a:ext cx="10167257" cy="1477328"/>
          </a:xfrm>
          <a:prstGeom prst="rect">
            <a:avLst/>
          </a:prstGeom>
          <a:noFill/>
        </p:spPr>
        <p:txBody>
          <a:bodyPr wrap="square" rtlCol="0">
            <a:spAutoFit/>
          </a:bodyPr>
          <a:lstStyle/>
          <a:p>
            <a:pPr marL="285750" indent="-285750">
              <a:buFont typeface="Arial" panose="020B0604020202020204" pitchFamily="34" charset="0"/>
              <a:buChar char="•"/>
            </a:pPr>
            <a:r>
              <a:rPr lang="en-IN" dirty="0"/>
              <a:t>Use a subset of features and train a model using them. </a:t>
            </a:r>
          </a:p>
          <a:p>
            <a:pPr marL="285750" indent="-285750">
              <a:buFont typeface="Arial" panose="020B0604020202020204" pitchFamily="34" charset="0"/>
              <a:buChar char="•"/>
            </a:pPr>
            <a:r>
              <a:rPr lang="en-IN" dirty="0"/>
              <a:t>Based on the inferences that we draw from the previous model, we decide to add or remove features from your subset. </a:t>
            </a:r>
          </a:p>
          <a:p>
            <a:pPr marL="285750" indent="-285750">
              <a:buFont typeface="Arial" panose="020B0604020202020204" pitchFamily="34" charset="0"/>
              <a:buChar char="•"/>
            </a:pPr>
            <a:r>
              <a:rPr lang="en-IN" dirty="0"/>
              <a:t>The problem is essentially reduced to a search problem. </a:t>
            </a:r>
          </a:p>
          <a:p>
            <a:pPr marL="285750" indent="-285750">
              <a:buFont typeface="Arial" panose="020B0604020202020204" pitchFamily="34" charset="0"/>
              <a:buChar char="•"/>
            </a:pPr>
            <a:r>
              <a:rPr lang="en-IN" dirty="0"/>
              <a:t>These methods are usually computationally very expensive.</a:t>
            </a:r>
            <a:endParaRPr lang="en-US" dirty="0"/>
          </a:p>
        </p:txBody>
      </p:sp>
    </p:spTree>
    <p:extLst>
      <p:ext uri="{BB962C8B-B14F-4D97-AF65-F5344CB8AC3E}">
        <p14:creationId xmlns:p14="http://schemas.microsoft.com/office/powerpoint/2010/main" val="18306965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75E21-5821-C84A-B76A-23319F4BEED7}"/>
              </a:ext>
            </a:extLst>
          </p:cNvPr>
          <p:cNvSpPr>
            <a:spLocks noGrp="1"/>
          </p:cNvSpPr>
          <p:nvPr>
            <p:ph type="title"/>
          </p:nvPr>
        </p:nvSpPr>
        <p:spPr/>
        <p:txBody>
          <a:bodyPr/>
          <a:lstStyle/>
          <a:p>
            <a:r>
              <a:rPr lang="en-US" dirty="0"/>
              <a:t>Common Examples</a:t>
            </a:r>
          </a:p>
        </p:txBody>
      </p:sp>
      <p:sp>
        <p:nvSpPr>
          <p:cNvPr id="3" name="Content Placeholder 2">
            <a:extLst>
              <a:ext uri="{FF2B5EF4-FFF2-40B4-BE49-F238E27FC236}">
                <a16:creationId xmlns:a16="http://schemas.microsoft.com/office/drawing/2014/main" id="{E3B96B77-105E-434E-AC77-6DE2A75398D1}"/>
              </a:ext>
            </a:extLst>
          </p:cNvPr>
          <p:cNvSpPr>
            <a:spLocks noGrp="1"/>
          </p:cNvSpPr>
          <p:nvPr>
            <p:ph idx="1"/>
          </p:nvPr>
        </p:nvSpPr>
        <p:spPr/>
        <p:txBody>
          <a:bodyPr>
            <a:normAutofit fontScale="92500" lnSpcReduction="20000"/>
          </a:bodyPr>
          <a:lstStyle/>
          <a:p>
            <a:r>
              <a:rPr lang="en-IN" b="1" dirty="0"/>
              <a:t>Forward Selection:</a:t>
            </a:r>
            <a:r>
              <a:rPr lang="en-IN" dirty="0"/>
              <a:t> Forward selection is an iterative method in which we start with having no feature in the model. In each iteration, we keep adding the feature which best improves our model till an addition of a new variable does not improve the performance of the model.</a:t>
            </a:r>
          </a:p>
          <a:p>
            <a:r>
              <a:rPr lang="en-IN" b="1" dirty="0"/>
              <a:t>Backward Elimination:</a:t>
            </a:r>
            <a:r>
              <a:rPr lang="en-IN" dirty="0"/>
              <a:t> In backward elimination, we start with all the features and removes the least significant feature at each iteration which improves the performance of the model. We repeat this until no improvement is observed on removal of features.</a:t>
            </a:r>
          </a:p>
          <a:p>
            <a:r>
              <a:rPr lang="en-IN" b="1" dirty="0"/>
              <a:t>Recursive Feature elimination:</a:t>
            </a:r>
            <a:r>
              <a:rPr lang="en-IN" dirty="0"/>
              <a:t> It is a greedy optimization algorithm which aims to find the best performing feature subset. It repeatedly creates models and keeps aside the best or the worst performing feature at each iteration. It constructs the next model with the left features until all the features are exhausted. It then ranks the features based on the order of their elimination.</a:t>
            </a:r>
          </a:p>
          <a:p>
            <a:endParaRPr lang="en-US" dirty="0"/>
          </a:p>
        </p:txBody>
      </p:sp>
    </p:spTree>
    <p:extLst>
      <p:ext uri="{BB962C8B-B14F-4D97-AF65-F5344CB8AC3E}">
        <p14:creationId xmlns:p14="http://schemas.microsoft.com/office/powerpoint/2010/main" val="19919536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B1968-ABB1-E64F-8B22-A6774283CF97}"/>
              </a:ext>
            </a:extLst>
          </p:cNvPr>
          <p:cNvSpPr>
            <a:spLocks noGrp="1"/>
          </p:cNvSpPr>
          <p:nvPr>
            <p:ph type="title"/>
          </p:nvPr>
        </p:nvSpPr>
        <p:spPr/>
        <p:txBody>
          <a:bodyPr/>
          <a:lstStyle/>
          <a:p>
            <a:r>
              <a:rPr lang="en-IN" b="1" dirty="0"/>
              <a:t>Embedded Methods</a:t>
            </a:r>
            <a:br>
              <a:rPr lang="en-IN" b="1" dirty="0"/>
            </a:br>
            <a:endParaRPr lang="en-US" dirty="0"/>
          </a:p>
        </p:txBody>
      </p:sp>
      <p:sp>
        <p:nvSpPr>
          <p:cNvPr id="3" name="Content Placeholder 2">
            <a:extLst>
              <a:ext uri="{FF2B5EF4-FFF2-40B4-BE49-F238E27FC236}">
                <a16:creationId xmlns:a16="http://schemas.microsoft.com/office/drawing/2014/main" id="{929F72F7-1F5E-CE4E-ADCD-34BDCD63B12C}"/>
              </a:ext>
            </a:extLst>
          </p:cNvPr>
          <p:cNvSpPr>
            <a:spLocks noGrp="1"/>
          </p:cNvSpPr>
          <p:nvPr>
            <p:ph idx="1"/>
          </p:nvPr>
        </p:nvSpPr>
        <p:spPr/>
        <p:txBody>
          <a:bodyPr>
            <a:normAutofit fontScale="92500" lnSpcReduction="20000"/>
          </a:bodyPr>
          <a:lstStyle/>
          <a:p>
            <a:r>
              <a:rPr lang="en-IN" dirty="0"/>
              <a:t>Embedded methods combine the qualities’ of filter and wrapper methods. It’s implemented by algorithms that have their own built-in feature selection methods.</a:t>
            </a:r>
          </a:p>
          <a:p>
            <a:r>
              <a:rPr lang="en-IN" dirty="0"/>
              <a:t>Some of the most popular examples of these methods are LASSO and RIDGE regression which have inbuilt penalization functions to reduce overfitting.</a:t>
            </a:r>
          </a:p>
          <a:p>
            <a:r>
              <a:rPr lang="en-IN" dirty="0"/>
              <a:t>Lasso regression performs L1 regularization which adds penalty equivalent to absolute value of the magnitude of coefficients.</a:t>
            </a:r>
          </a:p>
          <a:p>
            <a:r>
              <a:rPr lang="en-IN" dirty="0"/>
              <a:t>Ridge regression performs L2 regularization which adds penalty equivalent to square of the magnitude of coefficients.</a:t>
            </a:r>
          </a:p>
          <a:p>
            <a:br>
              <a:rPr lang="en-IN" dirty="0"/>
            </a:br>
            <a:endParaRPr lang="en-US" dirty="0"/>
          </a:p>
        </p:txBody>
      </p:sp>
    </p:spTree>
    <p:extLst>
      <p:ext uri="{BB962C8B-B14F-4D97-AF65-F5344CB8AC3E}">
        <p14:creationId xmlns:p14="http://schemas.microsoft.com/office/powerpoint/2010/main" val="8362652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6F06F-136E-334E-8B59-90133D976D75}"/>
              </a:ext>
            </a:extLst>
          </p:cNvPr>
          <p:cNvSpPr>
            <a:spLocks noGrp="1"/>
          </p:cNvSpPr>
          <p:nvPr>
            <p:ph type="title"/>
          </p:nvPr>
        </p:nvSpPr>
        <p:spPr/>
        <p:txBody>
          <a:bodyPr>
            <a:normAutofit fontScale="90000"/>
          </a:bodyPr>
          <a:lstStyle/>
          <a:p>
            <a:r>
              <a:rPr lang="en-IN" b="1" dirty="0"/>
              <a:t> Difference between Filter and Wrapper methods</a:t>
            </a:r>
            <a:br>
              <a:rPr lang="en-IN" b="1" dirty="0"/>
            </a:br>
            <a:endParaRPr lang="en-US" dirty="0"/>
          </a:p>
        </p:txBody>
      </p:sp>
      <p:sp>
        <p:nvSpPr>
          <p:cNvPr id="3" name="Content Placeholder 2">
            <a:extLst>
              <a:ext uri="{FF2B5EF4-FFF2-40B4-BE49-F238E27FC236}">
                <a16:creationId xmlns:a16="http://schemas.microsoft.com/office/drawing/2014/main" id="{7D663B64-EC71-5945-9128-883522530166}"/>
              </a:ext>
            </a:extLst>
          </p:cNvPr>
          <p:cNvSpPr>
            <a:spLocks noGrp="1"/>
          </p:cNvSpPr>
          <p:nvPr>
            <p:ph idx="1"/>
          </p:nvPr>
        </p:nvSpPr>
        <p:spPr/>
        <p:txBody>
          <a:bodyPr>
            <a:normAutofit fontScale="85000" lnSpcReduction="20000"/>
          </a:bodyPr>
          <a:lstStyle/>
          <a:p>
            <a:r>
              <a:rPr lang="en-IN" dirty="0"/>
              <a:t>Filter methods measure the relevance of features by their correlation with dependent variable while wrapper methods measure the usefulness of a subset of feature by actually training a model on it.</a:t>
            </a:r>
          </a:p>
          <a:p>
            <a:r>
              <a:rPr lang="en-IN" dirty="0"/>
              <a:t>Filter methods are much faster compared to wrapper methods as they do not involve training the models. On the other hand, wrapper methods are computationally very expensive as well.</a:t>
            </a:r>
          </a:p>
          <a:p>
            <a:r>
              <a:rPr lang="en-IN" dirty="0"/>
              <a:t>Filter methods use statistical methods for evaluation of a subset of features while wrapper methods use cross validation.</a:t>
            </a:r>
          </a:p>
          <a:p>
            <a:r>
              <a:rPr lang="en-IN" dirty="0"/>
              <a:t>Filter methods might fail to find the best subset of features in many occasions but wrapper methods can always provide the best subset of features.</a:t>
            </a:r>
          </a:p>
          <a:p>
            <a:r>
              <a:rPr lang="en-IN" dirty="0"/>
              <a:t>Using the subset of features from the wrapper methods make the model more prone to overfitting as compared to using subset of features from the filter methods.</a:t>
            </a:r>
          </a:p>
        </p:txBody>
      </p:sp>
    </p:spTree>
    <p:extLst>
      <p:ext uri="{BB962C8B-B14F-4D97-AF65-F5344CB8AC3E}">
        <p14:creationId xmlns:p14="http://schemas.microsoft.com/office/powerpoint/2010/main" val="22953886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05BF6-79F7-3A4B-8D25-03F2AB9D7F60}"/>
              </a:ext>
            </a:extLst>
          </p:cNvPr>
          <p:cNvSpPr>
            <a:spLocks noGrp="1"/>
          </p:cNvSpPr>
          <p:nvPr>
            <p:ph type="title"/>
          </p:nvPr>
        </p:nvSpPr>
        <p:spPr/>
        <p:txBody>
          <a:bodyPr/>
          <a:lstStyle/>
          <a:p>
            <a:r>
              <a:rPr lang="en-IN" b="1" dirty="0"/>
              <a:t>Feature Extraction</a:t>
            </a:r>
            <a:br>
              <a:rPr lang="en-IN" b="1" dirty="0"/>
            </a:br>
            <a:endParaRPr lang="en-US" dirty="0"/>
          </a:p>
        </p:txBody>
      </p:sp>
      <p:sp>
        <p:nvSpPr>
          <p:cNvPr id="3" name="Content Placeholder 2">
            <a:extLst>
              <a:ext uri="{FF2B5EF4-FFF2-40B4-BE49-F238E27FC236}">
                <a16:creationId xmlns:a16="http://schemas.microsoft.com/office/drawing/2014/main" id="{D2A5824A-F1DA-9A41-9A4F-9C855763A41D}"/>
              </a:ext>
            </a:extLst>
          </p:cNvPr>
          <p:cNvSpPr>
            <a:spLocks noGrp="1"/>
          </p:cNvSpPr>
          <p:nvPr>
            <p:ph idx="1"/>
          </p:nvPr>
        </p:nvSpPr>
        <p:spPr/>
        <p:txBody>
          <a:bodyPr/>
          <a:lstStyle/>
          <a:p>
            <a:r>
              <a:rPr lang="en-IN" dirty="0"/>
              <a:t>data rarely comes in the form of ready-to-use matrices</a:t>
            </a:r>
          </a:p>
          <a:p>
            <a:r>
              <a:rPr lang="en-IN" dirty="0"/>
              <a:t>every task begins with feature extraction</a:t>
            </a:r>
          </a:p>
          <a:p>
            <a:pPr marL="0" indent="0">
              <a:buNone/>
            </a:pPr>
            <a:r>
              <a:rPr lang="en-IN" b="1" dirty="0"/>
              <a:t>1.1. Texts</a:t>
            </a:r>
          </a:p>
          <a:p>
            <a:r>
              <a:rPr lang="en-IN" dirty="0"/>
              <a:t>Before working with text, one must tokenize it.</a:t>
            </a:r>
          </a:p>
          <a:p>
            <a:r>
              <a:rPr lang="en-IN" dirty="0"/>
              <a:t>normalize the data - stemming and/or lemmatization</a:t>
            </a:r>
          </a:p>
          <a:p>
            <a:r>
              <a:rPr lang="en-IN" dirty="0"/>
              <a:t>turned the document into a sequence of words </a:t>
            </a:r>
            <a:r>
              <a:rPr lang="en-IN" dirty="0">
                <a:sym typeface="Wingdings" pitchFamily="2" charset="2"/>
              </a:rPr>
              <a:t> </a:t>
            </a:r>
            <a:r>
              <a:rPr lang="en-IN" dirty="0"/>
              <a:t>represent it with vectors. </a:t>
            </a:r>
            <a:r>
              <a:rPr lang="en-IN" dirty="0">
                <a:solidFill>
                  <a:srgbClr val="FF0000"/>
                </a:solidFill>
              </a:rPr>
              <a:t>The easiest approach is called Bag of Words</a:t>
            </a:r>
            <a:endParaRPr lang="en-US" dirty="0">
              <a:solidFill>
                <a:srgbClr val="FF0000"/>
              </a:solidFill>
            </a:endParaRPr>
          </a:p>
        </p:txBody>
      </p:sp>
    </p:spTree>
    <p:extLst>
      <p:ext uri="{BB962C8B-B14F-4D97-AF65-F5344CB8AC3E}">
        <p14:creationId xmlns:p14="http://schemas.microsoft.com/office/powerpoint/2010/main" val="5324425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EE23E-56A6-014D-89A5-28C8716025A7}"/>
              </a:ext>
            </a:extLst>
          </p:cNvPr>
          <p:cNvSpPr>
            <a:spLocks noGrp="1"/>
          </p:cNvSpPr>
          <p:nvPr>
            <p:ph type="title"/>
          </p:nvPr>
        </p:nvSpPr>
        <p:spPr/>
        <p:txBody>
          <a:bodyPr/>
          <a:lstStyle/>
          <a:p>
            <a:r>
              <a:rPr lang="en-US" dirty="0"/>
              <a:t>Bag of words</a:t>
            </a:r>
          </a:p>
        </p:txBody>
      </p:sp>
      <p:sp>
        <p:nvSpPr>
          <p:cNvPr id="3" name="Content Placeholder 2">
            <a:extLst>
              <a:ext uri="{FF2B5EF4-FFF2-40B4-BE49-F238E27FC236}">
                <a16:creationId xmlns:a16="http://schemas.microsoft.com/office/drawing/2014/main" id="{5FB0D918-D394-BE46-8E4F-F01D594F1DD7}"/>
              </a:ext>
            </a:extLst>
          </p:cNvPr>
          <p:cNvSpPr>
            <a:spLocks noGrp="1"/>
          </p:cNvSpPr>
          <p:nvPr>
            <p:ph idx="1"/>
          </p:nvPr>
        </p:nvSpPr>
        <p:spPr/>
        <p:txBody>
          <a:bodyPr/>
          <a:lstStyle/>
          <a:p>
            <a:r>
              <a:rPr lang="en-IN" dirty="0"/>
              <a:t>Create a vector with the length of the dictionary</a:t>
            </a:r>
          </a:p>
          <a:p>
            <a:r>
              <a:rPr lang="en-IN" dirty="0"/>
              <a:t>Compute the number of occurrences of each word in the text, and place that number of occurrences in the appropriate position in the vector. </a:t>
            </a:r>
            <a:endParaRPr lang="en-US" dirty="0"/>
          </a:p>
        </p:txBody>
      </p:sp>
      <p:pic>
        <p:nvPicPr>
          <p:cNvPr id="4" name="Picture 3">
            <a:extLst>
              <a:ext uri="{FF2B5EF4-FFF2-40B4-BE49-F238E27FC236}">
                <a16:creationId xmlns:a16="http://schemas.microsoft.com/office/drawing/2014/main" id="{932D6E40-130E-2143-9597-9E711C97EE0D}"/>
              </a:ext>
            </a:extLst>
          </p:cNvPr>
          <p:cNvPicPr>
            <a:picLocks noChangeAspect="1"/>
          </p:cNvPicPr>
          <p:nvPr/>
        </p:nvPicPr>
        <p:blipFill>
          <a:blip r:embed="rId3"/>
          <a:stretch>
            <a:fillRect/>
          </a:stretch>
        </p:blipFill>
        <p:spPr>
          <a:xfrm>
            <a:off x="3178628" y="3554824"/>
            <a:ext cx="5344886" cy="3060101"/>
          </a:xfrm>
          <a:prstGeom prst="rect">
            <a:avLst/>
          </a:prstGeom>
        </p:spPr>
      </p:pic>
    </p:spTree>
    <p:extLst>
      <p:ext uri="{BB962C8B-B14F-4D97-AF65-F5344CB8AC3E}">
        <p14:creationId xmlns:p14="http://schemas.microsoft.com/office/powerpoint/2010/main" val="29469494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C367F-6D7E-084A-9FC1-8CC61F3279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A0091A7-9A03-234A-9CC3-8C384AEB1BAD}"/>
              </a:ext>
            </a:extLst>
          </p:cNvPr>
          <p:cNvSpPr>
            <a:spLocks noGrp="1"/>
          </p:cNvSpPr>
          <p:nvPr>
            <p:ph idx="1"/>
          </p:nvPr>
        </p:nvSpPr>
        <p:spPr>
          <a:xfrm>
            <a:off x="468085" y="365125"/>
            <a:ext cx="11462658" cy="6492875"/>
          </a:xfrm>
        </p:spPr>
        <p:txBody>
          <a:bodyPr>
            <a:normAutofit fontScale="85000" lnSpcReduction="20000"/>
          </a:bodyPr>
          <a:lstStyle/>
          <a:p>
            <a:r>
              <a:rPr lang="en-IN" dirty="0"/>
              <a:t>When using algorithms like Bag of Words, we lose the order of the words in the text, which means that the texts "</a:t>
            </a:r>
            <a:r>
              <a:rPr lang="en-IN" dirty="0" err="1">
                <a:solidFill>
                  <a:schemeClr val="accent1"/>
                </a:solidFill>
              </a:rPr>
              <a:t>i</a:t>
            </a:r>
            <a:r>
              <a:rPr lang="en-IN" dirty="0">
                <a:solidFill>
                  <a:schemeClr val="accent1"/>
                </a:solidFill>
              </a:rPr>
              <a:t> have no cows</a:t>
            </a:r>
            <a:r>
              <a:rPr lang="en-IN" dirty="0"/>
              <a:t>" and </a:t>
            </a:r>
            <a:r>
              <a:rPr lang="en-IN" dirty="0">
                <a:solidFill>
                  <a:schemeClr val="accent1"/>
                </a:solidFill>
              </a:rPr>
              <a:t>"no, </a:t>
            </a:r>
            <a:r>
              <a:rPr lang="en-IN" dirty="0" err="1">
                <a:solidFill>
                  <a:schemeClr val="accent1"/>
                </a:solidFill>
              </a:rPr>
              <a:t>i</a:t>
            </a:r>
            <a:r>
              <a:rPr lang="en-IN" dirty="0">
                <a:solidFill>
                  <a:schemeClr val="accent1"/>
                </a:solidFill>
              </a:rPr>
              <a:t> have cows" </a:t>
            </a:r>
            <a:r>
              <a:rPr lang="en-IN" dirty="0"/>
              <a:t>will appear </a:t>
            </a:r>
            <a:r>
              <a:rPr lang="en-IN" dirty="0">
                <a:solidFill>
                  <a:srgbClr val="FF0000"/>
                </a:solidFill>
              </a:rPr>
              <a:t>identical</a:t>
            </a:r>
            <a:r>
              <a:rPr lang="en-IN" dirty="0"/>
              <a:t> after vectorization when, in fact, they have the opposite meaning. </a:t>
            </a:r>
          </a:p>
          <a:p>
            <a:r>
              <a:rPr lang="en-IN" dirty="0"/>
              <a:t>To avoid this problem, we can revisit our </a:t>
            </a:r>
            <a:r>
              <a:rPr lang="en-IN" dirty="0">
                <a:solidFill>
                  <a:schemeClr val="accent1">
                    <a:lumMod val="50000"/>
                  </a:schemeClr>
                </a:solidFill>
              </a:rPr>
              <a:t>tokenization step and use N-grams</a:t>
            </a:r>
            <a:r>
              <a:rPr lang="en-IN" dirty="0"/>
              <a:t> (the </a:t>
            </a:r>
            <a:r>
              <a:rPr lang="en-IN" i="1" dirty="0"/>
              <a:t>sequence</a:t>
            </a:r>
            <a:r>
              <a:rPr lang="en-IN" dirty="0"/>
              <a:t> of N consecutive tokens) instead.</a:t>
            </a:r>
          </a:p>
          <a:p>
            <a:pPr marL="1828800" lvl="4" indent="0">
              <a:buNone/>
            </a:pPr>
            <a:endParaRPr lang="en-IN" dirty="0"/>
          </a:p>
          <a:p>
            <a:pPr marL="1828800" lvl="4" indent="0">
              <a:buNone/>
            </a:pPr>
            <a:r>
              <a:rPr lang="en-IN" dirty="0"/>
              <a:t>In : </a:t>
            </a:r>
            <a:r>
              <a:rPr lang="en-IN" b="1" dirty="0"/>
              <a:t>from</a:t>
            </a:r>
            <a:r>
              <a:rPr lang="en-IN" dirty="0"/>
              <a:t> </a:t>
            </a:r>
            <a:r>
              <a:rPr lang="en-IN" b="1" dirty="0" err="1"/>
              <a:t>sklearn.feature_extraction.text</a:t>
            </a:r>
            <a:r>
              <a:rPr lang="en-IN" dirty="0"/>
              <a:t> </a:t>
            </a:r>
            <a:r>
              <a:rPr lang="en-IN" b="1" dirty="0"/>
              <a:t>import</a:t>
            </a:r>
            <a:r>
              <a:rPr lang="en-IN" dirty="0"/>
              <a:t> </a:t>
            </a:r>
            <a:r>
              <a:rPr lang="en-IN" dirty="0" err="1"/>
              <a:t>CountVectorizer</a:t>
            </a:r>
            <a:br>
              <a:rPr lang="en-IN" dirty="0"/>
            </a:br>
            <a:br>
              <a:rPr lang="en-IN" dirty="0"/>
            </a:br>
            <a:r>
              <a:rPr lang="en-IN" dirty="0"/>
              <a:t>In : </a:t>
            </a:r>
            <a:r>
              <a:rPr lang="en-IN" dirty="0" err="1"/>
              <a:t>vect</a:t>
            </a:r>
            <a:r>
              <a:rPr lang="en-IN" dirty="0"/>
              <a:t> = </a:t>
            </a:r>
            <a:r>
              <a:rPr lang="en-IN" dirty="0" err="1"/>
              <a:t>CountVectorizer</a:t>
            </a:r>
            <a:r>
              <a:rPr lang="en-IN" dirty="0"/>
              <a:t>(</a:t>
            </a:r>
            <a:r>
              <a:rPr lang="en-IN" dirty="0" err="1"/>
              <a:t>ngram_range</a:t>
            </a:r>
            <a:r>
              <a:rPr lang="en-IN" dirty="0"/>
              <a:t>=(1,1))</a:t>
            </a:r>
            <a:br>
              <a:rPr lang="en-IN" dirty="0"/>
            </a:br>
            <a:br>
              <a:rPr lang="en-IN" dirty="0"/>
            </a:br>
            <a:r>
              <a:rPr lang="en-IN" dirty="0"/>
              <a:t>In : </a:t>
            </a:r>
            <a:r>
              <a:rPr lang="en-IN" dirty="0" err="1"/>
              <a:t>vect.fit_transform</a:t>
            </a:r>
            <a:r>
              <a:rPr lang="en-IN" dirty="0"/>
              <a:t>(['no </a:t>
            </a:r>
            <a:r>
              <a:rPr lang="en-IN" dirty="0" err="1"/>
              <a:t>i</a:t>
            </a:r>
            <a:r>
              <a:rPr lang="en-IN" dirty="0"/>
              <a:t> have cows', '</a:t>
            </a:r>
            <a:r>
              <a:rPr lang="en-IN" dirty="0" err="1"/>
              <a:t>i</a:t>
            </a:r>
            <a:r>
              <a:rPr lang="en-IN" dirty="0"/>
              <a:t> have no cows']).</a:t>
            </a:r>
            <a:r>
              <a:rPr lang="en-IN" dirty="0" err="1"/>
              <a:t>toarray</a:t>
            </a:r>
            <a:r>
              <a:rPr lang="en-IN" dirty="0"/>
              <a:t>() </a:t>
            </a:r>
            <a:br>
              <a:rPr lang="en-IN" dirty="0"/>
            </a:br>
            <a:r>
              <a:rPr lang="en-IN" dirty="0"/>
              <a:t>Out: </a:t>
            </a:r>
            <a:br>
              <a:rPr lang="en-IN" dirty="0"/>
            </a:br>
            <a:r>
              <a:rPr lang="en-IN" dirty="0"/>
              <a:t>array([[1, 1, 1],</a:t>
            </a:r>
            <a:br>
              <a:rPr lang="en-IN" dirty="0"/>
            </a:br>
            <a:r>
              <a:rPr lang="en-IN" dirty="0"/>
              <a:t>[1, 1, 1]], </a:t>
            </a:r>
            <a:r>
              <a:rPr lang="en-IN" dirty="0" err="1"/>
              <a:t>dtype</a:t>
            </a:r>
            <a:r>
              <a:rPr lang="en-IN" dirty="0"/>
              <a:t>=int64)</a:t>
            </a:r>
            <a:br>
              <a:rPr lang="en-IN" dirty="0"/>
            </a:br>
            <a:br>
              <a:rPr lang="en-IN" dirty="0"/>
            </a:br>
            <a:r>
              <a:rPr lang="en-IN" dirty="0"/>
              <a:t>In : </a:t>
            </a:r>
            <a:r>
              <a:rPr lang="en-IN" dirty="0" err="1"/>
              <a:t>vect.vocabulary</a:t>
            </a:r>
            <a:r>
              <a:rPr lang="en-IN" dirty="0"/>
              <a:t>_ </a:t>
            </a:r>
            <a:br>
              <a:rPr lang="en-IN" dirty="0"/>
            </a:br>
            <a:r>
              <a:rPr lang="en-IN" dirty="0"/>
              <a:t>Out: {'cows': 0, 'have': 1, 'no': 2}</a:t>
            </a:r>
            <a:br>
              <a:rPr lang="en-IN" dirty="0"/>
            </a:br>
            <a:br>
              <a:rPr lang="en-IN" dirty="0"/>
            </a:br>
            <a:r>
              <a:rPr lang="en-IN" dirty="0">
                <a:solidFill>
                  <a:srgbClr val="FF0000"/>
                </a:solidFill>
              </a:rPr>
              <a:t>In : </a:t>
            </a:r>
            <a:r>
              <a:rPr lang="en-IN" dirty="0" err="1">
                <a:solidFill>
                  <a:srgbClr val="FF0000"/>
                </a:solidFill>
              </a:rPr>
              <a:t>vect</a:t>
            </a:r>
            <a:r>
              <a:rPr lang="en-IN" dirty="0">
                <a:solidFill>
                  <a:srgbClr val="FF0000"/>
                </a:solidFill>
              </a:rPr>
              <a:t> = </a:t>
            </a:r>
            <a:r>
              <a:rPr lang="en-IN" dirty="0" err="1">
                <a:solidFill>
                  <a:srgbClr val="FF0000"/>
                </a:solidFill>
              </a:rPr>
              <a:t>CountVectorizer</a:t>
            </a:r>
            <a:r>
              <a:rPr lang="en-IN" dirty="0">
                <a:solidFill>
                  <a:srgbClr val="FF0000"/>
                </a:solidFill>
              </a:rPr>
              <a:t>(</a:t>
            </a:r>
            <a:r>
              <a:rPr lang="en-IN" dirty="0" err="1">
                <a:solidFill>
                  <a:srgbClr val="FF0000"/>
                </a:solidFill>
              </a:rPr>
              <a:t>ngram_range</a:t>
            </a:r>
            <a:r>
              <a:rPr lang="en-IN" dirty="0">
                <a:solidFill>
                  <a:srgbClr val="FF0000"/>
                </a:solidFill>
              </a:rPr>
              <a:t>=(1,2))</a:t>
            </a:r>
            <a:br>
              <a:rPr lang="en-IN" dirty="0">
                <a:solidFill>
                  <a:srgbClr val="FF0000"/>
                </a:solidFill>
              </a:rPr>
            </a:br>
            <a:br>
              <a:rPr lang="en-IN" dirty="0">
                <a:solidFill>
                  <a:srgbClr val="FF0000"/>
                </a:solidFill>
              </a:rPr>
            </a:br>
            <a:r>
              <a:rPr lang="en-IN" dirty="0"/>
              <a:t>In : </a:t>
            </a:r>
            <a:r>
              <a:rPr lang="en-IN" dirty="0" err="1"/>
              <a:t>vect.fit_transform</a:t>
            </a:r>
            <a:r>
              <a:rPr lang="en-IN" dirty="0"/>
              <a:t>(['no </a:t>
            </a:r>
            <a:r>
              <a:rPr lang="en-IN" dirty="0" err="1"/>
              <a:t>i</a:t>
            </a:r>
            <a:r>
              <a:rPr lang="en-IN" dirty="0"/>
              <a:t> have cows', '</a:t>
            </a:r>
            <a:r>
              <a:rPr lang="en-IN" dirty="0" err="1"/>
              <a:t>i</a:t>
            </a:r>
            <a:r>
              <a:rPr lang="en-IN" dirty="0"/>
              <a:t> have no cows']).</a:t>
            </a:r>
            <a:r>
              <a:rPr lang="en-IN" dirty="0" err="1"/>
              <a:t>toarray</a:t>
            </a:r>
            <a:r>
              <a:rPr lang="en-IN" dirty="0"/>
              <a:t>() </a:t>
            </a:r>
            <a:br>
              <a:rPr lang="en-IN" dirty="0"/>
            </a:br>
            <a:r>
              <a:rPr lang="en-IN" dirty="0"/>
              <a:t>Out: </a:t>
            </a:r>
            <a:br>
              <a:rPr lang="en-IN" dirty="0"/>
            </a:br>
            <a:r>
              <a:rPr lang="en-IN" dirty="0"/>
              <a:t>array([[1, 1, 1, 0, 1, 0, 1], </a:t>
            </a:r>
            <a:br>
              <a:rPr lang="en-IN" dirty="0"/>
            </a:br>
            <a:r>
              <a:rPr lang="en-IN" dirty="0"/>
              <a:t>[1, 1, 0, 1, 1, 1, 0]], </a:t>
            </a:r>
            <a:r>
              <a:rPr lang="en-IN" dirty="0" err="1"/>
              <a:t>dtype</a:t>
            </a:r>
            <a:r>
              <a:rPr lang="en-IN" dirty="0"/>
              <a:t>=int64)</a:t>
            </a:r>
            <a:br>
              <a:rPr lang="en-IN" dirty="0"/>
            </a:br>
            <a:br>
              <a:rPr lang="en-IN" dirty="0"/>
            </a:br>
            <a:r>
              <a:rPr lang="en-IN" dirty="0"/>
              <a:t>In : </a:t>
            </a:r>
            <a:r>
              <a:rPr lang="en-IN" dirty="0" err="1"/>
              <a:t>vect.vocabulary</a:t>
            </a:r>
            <a:r>
              <a:rPr lang="en-IN" dirty="0"/>
              <a:t>_ </a:t>
            </a:r>
            <a:br>
              <a:rPr lang="en-IN" dirty="0"/>
            </a:br>
            <a:r>
              <a:rPr lang="en-IN" dirty="0">
                <a:solidFill>
                  <a:schemeClr val="accent1">
                    <a:lumMod val="50000"/>
                  </a:schemeClr>
                </a:solidFill>
              </a:rPr>
              <a:t>Out: {'cows': 0, </a:t>
            </a:r>
            <a:br>
              <a:rPr lang="en-IN" dirty="0">
                <a:solidFill>
                  <a:schemeClr val="accent1">
                    <a:lumMod val="50000"/>
                  </a:schemeClr>
                </a:solidFill>
              </a:rPr>
            </a:br>
            <a:r>
              <a:rPr lang="en-IN" dirty="0">
                <a:solidFill>
                  <a:schemeClr val="accent1">
                    <a:lumMod val="50000"/>
                  </a:schemeClr>
                </a:solidFill>
              </a:rPr>
              <a:t>'have': 1,</a:t>
            </a:r>
            <a:br>
              <a:rPr lang="en-IN" dirty="0">
                <a:solidFill>
                  <a:schemeClr val="accent1">
                    <a:lumMod val="50000"/>
                  </a:schemeClr>
                </a:solidFill>
              </a:rPr>
            </a:br>
            <a:r>
              <a:rPr lang="en-IN" dirty="0">
                <a:solidFill>
                  <a:schemeClr val="accent1">
                    <a:lumMod val="50000"/>
                  </a:schemeClr>
                </a:solidFill>
              </a:rPr>
              <a:t>'have cows': 2,</a:t>
            </a:r>
            <a:br>
              <a:rPr lang="en-IN" dirty="0">
                <a:solidFill>
                  <a:schemeClr val="accent1">
                    <a:lumMod val="50000"/>
                  </a:schemeClr>
                </a:solidFill>
              </a:rPr>
            </a:br>
            <a:r>
              <a:rPr lang="en-IN" dirty="0">
                <a:solidFill>
                  <a:schemeClr val="accent1">
                    <a:lumMod val="50000"/>
                  </a:schemeClr>
                </a:solidFill>
              </a:rPr>
              <a:t>'have no': 3,</a:t>
            </a:r>
            <a:br>
              <a:rPr lang="en-IN" dirty="0">
                <a:solidFill>
                  <a:schemeClr val="accent1">
                    <a:lumMod val="50000"/>
                  </a:schemeClr>
                </a:solidFill>
              </a:rPr>
            </a:br>
            <a:r>
              <a:rPr lang="en-IN" dirty="0">
                <a:solidFill>
                  <a:schemeClr val="accent1">
                    <a:lumMod val="50000"/>
                  </a:schemeClr>
                </a:solidFill>
              </a:rPr>
              <a:t>'no': 4,</a:t>
            </a:r>
            <a:br>
              <a:rPr lang="en-IN" dirty="0">
                <a:solidFill>
                  <a:schemeClr val="accent1">
                    <a:lumMod val="50000"/>
                  </a:schemeClr>
                </a:solidFill>
              </a:rPr>
            </a:br>
            <a:r>
              <a:rPr lang="en-IN" dirty="0">
                <a:solidFill>
                  <a:schemeClr val="accent1">
                    <a:lumMod val="50000"/>
                  </a:schemeClr>
                </a:solidFill>
              </a:rPr>
              <a:t>'no cows': 5,</a:t>
            </a:r>
            <a:br>
              <a:rPr lang="en-IN" dirty="0">
                <a:solidFill>
                  <a:schemeClr val="accent1">
                    <a:lumMod val="50000"/>
                  </a:schemeClr>
                </a:solidFill>
              </a:rPr>
            </a:br>
            <a:r>
              <a:rPr lang="en-IN" dirty="0">
                <a:solidFill>
                  <a:schemeClr val="accent1">
                    <a:lumMod val="50000"/>
                  </a:schemeClr>
                </a:solidFill>
              </a:rPr>
              <a:t>'no have': 6}</a:t>
            </a:r>
            <a:endParaRPr lang="en-US" dirty="0">
              <a:solidFill>
                <a:schemeClr val="accent1">
                  <a:lumMod val="50000"/>
                </a:schemeClr>
              </a:solidFill>
            </a:endParaRPr>
          </a:p>
        </p:txBody>
      </p:sp>
    </p:spTree>
    <p:extLst>
      <p:ext uri="{BB962C8B-B14F-4D97-AF65-F5344CB8AC3E}">
        <p14:creationId xmlns:p14="http://schemas.microsoft.com/office/powerpoint/2010/main" val="35096263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A4FF-D16F-5648-B5FA-BE77035406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2A6A7A9-EC2D-C34D-9906-6DD64B797EAA}"/>
              </a:ext>
            </a:extLst>
          </p:cNvPr>
          <p:cNvSpPr>
            <a:spLocks noGrp="1"/>
          </p:cNvSpPr>
          <p:nvPr>
            <p:ph idx="1"/>
          </p:nvPr>
        </p:nvSpPr>
        <p:spPr/>
        <p:txBody>
          <a:bodyPr/>
          <a:lstStyle/>
          <a:p>
            <a:r>
              <a:rPr lang="en-IN" dirty="0"/>
              <a:t>Also note that one does not have to use only words. In some cases, it is possible to generate N-grams of characters. This approach would be able to account for similarity of related words or handle typos.</a:t>
            </a:r>
          </a:p>
          <a:p>
            <a:pPr marL="914400" lvl="2" indent="0">
              <a:buNone/>
            </a:pPr>
            <a:r>
              <a:rPr lang="en-IN" b="1" dirty="0"/>
              <a:t>from</a:t>
            </a:r>
            <a:r>
              <a:rPr lang="en-IN" dirty="0"/>
              <a:t> </a:t>
            </a:r>
            <a:r>
              <a:rPr lang="en-IN" b="1" dirty="0" err="1"/>
              <a:t>scipy.spatial.distance</a:t>
            </a:r>
            <a:r>
              <a:rPr lang="en-IN" dirty="0"/>
              <a:t> </a:t>
            </a:r>
            <a:r>
              <a:rPr lang="en-IN" b="1" dirty="0"/>
              <a:t>import</a:t>
            </a:r>
            <a:r>
              <a:rPr lang="en-IN" dirty="0"/>
              <a:t> </a:t>
            </a:r>
            <a:r>
              <a:rPr lang="en-IN" dirty="0" err="1"/>
              <a:t>euclidean</a:t>
            </a:r>
            <a:br>
              <a:rPr lang="en-IN" dirty="0"/>
            </a:br>
            <a:r>
              <a:rPr lang="en-IN" b="1" dirty="0"/>
              <a:t>from</a:t>
            </a:r>
            <a:r>
              <a:rPr lang="en-IN" dirty="0"/>
              <a:t> </a:t>
            </a:r>
            <a:r>
              <a:rPr lang="en-IN" b="1" dirty="0" err="1"/>
              <a:t>sklearn.feature_extraction.text</a:t>
            </a:r>
            <a:r>
              <a:rPr lang="en-IN" dirty="0"/>
              <a:t> </a:t>
            </a:r>
            <a:r>
              <a:rPr lang="en-IN" b="1" dirty="0"/>
              <a:t>import</a:t>
            </a:r>
            <a:r>
              <a:rPr lang="en-IN" dirty="0"/>
              <a:t> </a:t>
            </a:r>
            <a:r>
              <a:rPr lang="en-IN" dirty="0" err="1"/>
              <a:t>CountVectorizer</a:t>
            </a:r>
            <a:br>
              <a:rPr lang="en-IN" dirty="0"/>
            </a:br>
            <a:br>
              <a:rPr lang="en-IN" dirty="0"/>
            </a:br>
            <a:r>
              <a:rPr lang="en-IN" dirty="0" err="1"/>
              <a:t>vect</a:t>
            </a:r>
            <a:r>
              <a:rPr lang="en-IN" dirty="0"/>
              <a:t> = </a:t>
            </a:r>
            <a:r>
              <a:rPr lang="en-IN" dirty="0" err="1"/>
              <a:t>CountVectorizer</a:t>
            </a:r>
            <a:r>
              <a:rPr lang="en-IN" dirty="0"/>
              <a:t>(</a:t>
            </a:r>
            <a:r>
              <a:rPr lang="en-IN" dirty="0" err="1"/>
              <a:t>ngram_range</a:t>
            </a:r>
            <a:r>
              <a:rPr lang="en-IN" dirty="0"/>
              <a:t>=(3,3), </a:t>
            </a:r>
            <a:r>
              <a:rPr lang="en-IN" dirty="0" err="1"/>
              <a:t>analyzer</a:t>
            </a:r>
            <a:r>
              <a:rPr lang="en-IN" dirty="0"/>
              <a:t>='</a:t>
            </a:r>
            <a:r>
              <a:rPr lang="en-IN" dirty="0" err="1"/>
              <a:t>char_wb</a:t>
            </a:r>
            <a:r>
              <a:rPr lang="en-IN" dirty="0"/>
              <a:t>')</a:t>
            </a:r>
            <a:br>
              <a:rPr lang="en-IN" dirty="0"/>
            </a:br>
            <a:br>
              <a:rPr lang="en-IN" dirty="0"/>
            </a:br>
            <a:r>
              <a:rPr lang="en-IN" dirty="0"/>
              <a:t>n1, n2, n3, n4 = </a:t>
            </a:r>
            <a:r>
              <a:rPr lang="en-IN" dirty="0" err="1"/>
              <a:t>vect.fit_transform</a:t>
            </a:r>
            <a:r>
              <a:rPr lang="en-IN" dirty="0"/>
              <a:t>(['</a:t>
            </a:r>
            <a:r>
              <a:rPr lang="en-IN" dirty="0" err="1"/>
              <a:t>andersen</a:t>
            </a:r>
            <a:r>
              <a:rPr lang="en-IN" dirty="0"/>
              <a:t>', '</a:t>
            </a:r>
            <a:r>
              <a:rPr lang="en-IN" dirty="0" err="1"/>
              <a:t>petersen</a:t>
            </a:r>
            <a:r>
              <a:rPr lang="en-IN" dirty="0"/>
              <a:t>', '</a:t>
            </a:r>
            <a:r>
              <a:rPr lang="en-IN" dirty="0" err="1"/>
              <a:t>petrov</a:t>
            </a:r>
            <a:r>
              <a:rPr lang="en-IN" dirty="0"/>
              <a:t>', 'smith']).</a:t>
            </a:r>
            <a:r>
              <a:rPr lang="en-IN" dirty="0" err="1"/>
              <a:t>toarray</a:t>
            </a:r>
            <a:r>
              <a:rPr lang="en-IN" dirty="0"/>
              <a:t>()</a:t>
            </a:r>
            <a:br>
              <a:rPr lang="en-IN" dirty="0"/>
            </a:br>
            <a:br>
              <a:rPr lang="en-IN" dirty="0"/>
            </a:br>
            <a:r>
              <a:rPr lang="en-IN" dirty="0" err="1"/>
              <a:t>euclidean</a:t>
            </a:r>
            <a:r>
              <a:rPr lang="en-IN" dirty="0"/>
              <a:t>(n1, n2), </a:t>
            </a:r>
            <a:r>
              <a:rPr lang="en-IN" dirty="0" err="1"/>
              <a:t>euclidean</a:t>
            </a:r>
            <a:r>
              <a:rPr lang="en-IN" dirty="0"/>
              <a:t>(n2, n3), </a:t>
            </a:r>
            <a:r>
              <a:rPr lang="en-IN" dirty="0" err="1"/>
              <a:t>euclidean</a:t>
            </a:r>
            <a:r>
              <a:rPr lang="en-IN" dirty="0"/>
              <a:t>(n3, n4)</a:t>
            </a:r>
            <a:br>
              <a:rPr lang="en-IN" dirty="0"/>
            </a:br>
            <a:r>
              <a:rPr lang="en-IN" dirty="0"/>
              <a:t># (2.8284271247461903, 3.1622776601683795, 3.3166247903554)</a:t>
            </a:r>
          </a:p>
        </p:txBody>
      </p:sp>
    </p:spTree>
    <p:extLst>
      <p:ext uri="{BB962C8B-B14F-4D97-AF65-F5344CB8AC3E}">
        <p14:creationId xmlns:p14="http://schemas.microsoft.com/office/powerpoint/2010/main" val="4091729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a:extLst>
              <a:ext uri="{FF2B5EF4-FFF2-40B4-BE49-F238E27FC236}">
                <a16:creationId xmlns:a16="http://schemas.microsoft.com/office/drawing/2014/main" id="{79FDCAC6-2B57-2741-A425-2F5F73179A76}"/>
              </a:ext>
            </a:extLst>
          </p:cNvPr>
          <p:cNvSpPr>
            <a:spLocks noGrp="1"/>
          </p:cNvSpPr>
          <p:nvPr>
            <p:ph type="sldNum" sz="quarter" idx="12"/>
          </p:nvPr>
        </p:nvSpPr>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9F079E61-C29A-694D-BD65-560587684478}" type="slidenum">
              <a:rPr lang="ar-SA" altLang="zh-CN">
                <a:solidFill>
                  <a:srgbClr val="636363"/>
                </a:solidFill>
                <a:ea typeface="黑体" panose="02010609060101010101" pitchFamily="49" charset="-122"/>
              </a:rPr>
              <a:pPr eaLnBrk="1" hangingPunct="1"/>
              <a:t>7</a:t>
            </a:fld>
            <a:endParaRPr lang="zh-CN" altLang="zh-CN">
              <a:solidFill>
                <a:srgbClr val="636363"/>
              </a:solidFill>
              <a:ea typeface="黑体" panose="02010609060101010101" pitchFamily="49" charset="-122"/>
              <a:cs typeface="Arial" panose="020B0604020202020204" pitchFamily="34" charset="0"/>
            </a:endParaRPr>
          </a:p>
        </p:txBody>
      </p:sp>
      <p:sp>
        <p:nvSpPr>
          <p:cNvPr id="5124" name="Rectangle 2">
            <a:extLst>
              <a:ext uri="{FF2B5EF4-FFF2-40B4-BE49-F238E27FC236}">
                <a16:creationId xmlns:a16="http://schemas.microsoft.com/office/drawing/2014/main" id="{686EFA23-B19F-7F46-BB3D-14F229E658F6}"/>
              </a:ext>
            </a:extLst>
          </p:cNvPr>
          <p:cNvSpPr>
            <a:spLocks noGrp="1" noChangeArrowheads="1"/>
          </p:cNvSpPr>
          <p:nvPr>
            <p:ph type="title"/>
          </p:nvPr>
        </p:nvSpPr>
        <p:spPr>
          <a:xfrm>
            <a:off x="5816600" y="1524001"/>
            <a:ext cx="2897188" cy="682625"/>
          </a:xfrm>
        </p:spPr>
        <p:txBody>
          <a:bodyPr/>
          <a:lstStyle/>
          <a:p>
            <a:pPr eaLnBrk="1" hangingPunct="1"/>
            <a:r>
              <a:rPr lang="en-US" altLang="zh-CN" sz="2400" b="1"/>
              <a:t>Training dataset</a:t>
            </a:r>
          </a:p>
        </p:txBody>
      </p:sp>
      <p:graphicFrame>
        <p:nvGraphicFramePr>
          <p:cNvPr id="5122" name="Object 3">
            <a:extLst>
              <a:ext uri="{FF2B5EF4-FFF2-40B4-BE49-F238E27FC236}">
                <a16:creationId xmlns:a16="http://schemas.microsoft.com/office/drawing/2014/main" id="{C586E742-C3F0-4F47-B86A-67183CB39E9A}"/>
              </a:ext>
            </a:extLst>
          </p:cNvPr>
          <p:cNvGraphicFramePr>
            <a:graphicFrameLocks/>
          </p:cNvGraphicFramePr>
          <p:nvPr>
            <p:ph type="body" idx="1"/>
          </p:nvPr>
        </p:nvGraphicFramePr>
        <p:xfrm>
          <a:off x="4191000" y="2222500"/>
          <a:ext cx="6167438" cy="4495800"/>
        </p:xfrm>
        <a:graphic>
          <a:graphicData uri="http://schemas.openxmlformats.org/presentationml/2006/ole">
            <mc:AlternateContent xmlns:mc="http://schemas.openxmlformats.org/markup-compatibility/2006">
              <mc:Choice xmlns:v="urn:schemas-microsoft-com:vml" Requires="v">
                <p:oleObj spid="_x0000_s9218" name="Worksheet" r:id="rId4" imgW="6108700" imgH="4457700" progId="Excel.Sheet.8">
                  <p:embed/>
                </p:oleObj>
              </mc:Choice>
              <mc:Fallback>
                <p:oleObj name="Worksheet" r:id="rId4" imgW="6108700" imgH="4457700" progId="Excel.Sheet.8">
                  <p:embed/>
                  <p:pic>
                    <p:nvPicPr>
                      <p:cNvPr id="5122" name="Object 3">
                        <a:extLst>
                          <a:ext uri="{FF2B5EF4-FFF2-40B4-BE49-F238E27FC236}">
                            <a16:creationId xmlns:a16="http://schemas.microsoft.com/office/drawing/2014/main" id="{C586E742-C3F0-4F47-B86A-67183CB39E9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2222500"/>
                        <a:ext cx="6167438"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5" name="Text Box 4">
            <a:extLst>
              <a:ext uri="{FF2B5EF4-FFF2-40B4-BE49-F238E27FC236}">
                <a16:creationId xmlns:a16="http://schemas.microsoft.com/office/drawing/2014/main" id="{10B1C1D2-10D1-414F-B13D-D065D6D483EF}"/>
              </a:ext>
            </a:extLst>
          </p:cNvPr>
          <p:cNvSpPr txBox="1">
            <a:spLocks noChangeArrowheads="1"/>
          </p:cNvSpPr>
          <p:nvPr/>
        </p:nvSpPr>
        <p:spPr bwMode="auto">
          <a:xfrm>
            <a:off x="1752601" y="2057401"/>
            <a:ext cx="2468563"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en-US" altLang="zh-CN" sz="2000">
              <a:latin typeface="Tahoma" panose="020B0604030504040204" pitchFamily="34" charset="0"/>
            </a:endParaRPr>
          </a:p>
          <a:p>
            <a:pPr eaLnBrk="1" hangingPunct="1"/>
            <a:endParaRPr lang="en-US" altLang="zh-CN" sz="2000">
              <a:latin typeface="Tahoma" panose="020B0604030504040204" pitchFamily="34" charset="0"/>
            </a:endParaRPr>
          </a:p>
          <a:p>
            <a:pPr eaLnBrk="1" hangingPunct="1"/>
            <a:endParaRPr lang="en-US" altLang="zh-CN" sz="2000">
              <a:latin typeface="Tahoma" panose="020B0604030504040204" pitchFamily="34" charset="0"/>
            </a:endParaRPr>
          </a:p>
          <a:p>
            <a:pPr eaLnBrk="1" hangingPunct="1"/>
            <a:r>
              <a:rPr lang="en-US" altLang="zh-CN" sz="2000">
                <a:latin typeface="Tahoma" panose="020B0604030504040204" pitchFamily="34" charset="0"/>
              </a:rPr>
              <a:t>Class:</a:t>
            </a:r>
          </a:p>
          <a:p>
            <a:pPr eaLnBrk="1" hangingPunct="1"/>
            <a:r>
              <a:rPr lang="en-US" altLang="zh-CN" sz="2000">
                <a:latin typeface="Tahoma" panose="020B0604030504040204" pitchFamily="34" charset="0"/>
              </a:rPr>
              <a:t>C1:buys_computer=</a:t>
            </a:r>
          </a:p>
          <a:p>
            <a:pPr eaLnBrk="1" hangingPunct="1"/>
            <a:r>
              <a:rPr lang="en-US" altLang="zh-CN" sz="2000">
                <a:latin typeface="Tahoma" panose="020B0604030504040204" pitchFamily="34" charset="0"/>
              </a:rPr>
              <a:t>‘yes’</a:t>
            </a:r>
          </a:p>
          <a:p>
            <a:pPr eaLnBrk="1" hangingPunct="1"/>
            <a:r>
              <a:rPr lang="en-US" altLang="zh-CN" sz="2000">
                <a:latin typeface="Tahoma" panose="020B0604030504040204" pitchFamily="34" charset="0"/>
              </a:rPr>
              <a:t>C2:buys_computer=</a:t>
            </a:r>
          </a:p>
          <a:p>
            <a:pPr eaLnBrk="1" hangingPunct="1"/>
            <a:r>
              <a:rPr lang="en-US" altLang="zh-CN" sz="2000">
                <a:latin typeface="Tahoma" panose="020B0604030504040204" pitchFamily="34" charset="0"/>
              </a:rPr>
              <a:t>‘no’</a:t>
            </a:r>
          </a:p>
          <a:p>
            <a:pPr eaLnBrk="1" hangingPunct="1"/>
            <a:endParaRPr lang="en-US" altLang="zh-CN" sz="2000">
              <a:latin typeface="Tahoma" panose="020B0604030504040204" pitchFamily="34" charset="0"/>
            </a:endParaRPr>
          </a:p>
          <a:p>
            <a:pPr eaLnBrk="1" hangingPunct="1"/>
            <a:r>
              <a:rPr lang="en-US" altLang="zh-CN" sz="2000">
                <a:latin typeface="Tahoma" panose="020B0604030504040204" pitchFamily="34" charset="0"/>
              </a:rPr>
              <a:t>Data sample </a:t>
            </a:r>
          </a:p>
          <a:p>
            <a:pPr eaLnBrk="1" hangingPunct="1"/>
            <a:r>
              <a:rPr lang="en-US" altLang="zh-CN" sz="2000">
                <a:latin typeface="Tahoma" panose="020B0604030504040204" pitchFamily="34" charset="0"/>
              </a:rPr>
              <a:t>X =(age&lt;=30,</a:t>
            </a:r>
          </a:p>
          <a:p>
            <a:pPr eaLnBrk="1" hangingPunct="1"/>
            <a:r>
              <a:rPr lang="en-US" altLang="zh-CN" sz="2000">
                <a:latin typeface="Tahoma" panose="020B0604030504040204" pitchFamily="34" charset="0"/>
              </a:rPr>
              <a:t>Income=medium,</a:t>
            </a:r>
          </a:p>
          <a:p>
            <a:pPr eaLnBrk="1" hangingPunct="1"/>
            <a:r>
              <a:rPr lang="en-US" altLang="zh-CN" sz="2000">
                <a:latin typeface="Tahoma" panose="020B0604030504040204" pitchFamily="34" charset="0"/>
              </a:rPr>
              <a:t>Student=yes</a:t>
            </a:r>
          </a:p>
          <a:p>
            <a:pPr eaLnBrk="1" hangingPunct="1"/>
            <a:r>
              <a:rPr lang="en-US" altLang="zh-CN" sz="2000">
                <a:latin typeface="Tahoma" panose="020B0604030504040204" pitchFamily="34" charset="0"/>
              </a:rPr>
              <a:t>Credit_rating=</a:t>
            </a:r>
          </a:p>
          <a:p>
            <a:pPr eaLnBrk="1" hangingPunct="1"/>
            <a:r>
              <a:rPr lang="en-US" altLang="zh-CN" sz="2000">
                <a:latin typeface="Tahoma" panose="020B0604030504040204" pitchFamily="34" charset="0"/>
              </a:rPr>
              <a:t>Fair)</a:t>
            </a:r>
          </a:p>
        </p:txBody>
      </p:sp>
      <p:sp>
        <p:nvSpPr>
          <p:cNvPr id="5126" name="Rectangle 5">
            <a:extLst>
              <a:ext uri="{FF2B5EF4-FFF2-40B4-BE49-F238E27FC236}">
                <a16:creationId xmlns:a16="http://schemas.microsoft.com/office/drawing/2014/main" id="{6EF88717-8689-E346-9A03-4293FE8456FE}"/>
              </a:ext>
            </a:extLst>
          </p:cNvPr>
          <p:cNvSpPr>
            <a:spLocks noChangeArrowheads="1"/>
          </p:cNvSpPr>
          <p:nvPr/>
        </p:nvSpPr>
        <p:spPr bwMode="auto">
          <a:xfrm>
            <a:off x="2286000" y="6096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3200">
                <a:solidFill>
                  <a:schemeClr val="tx2"/>
                </a:solidFill>
                <a:latin typeface="Arial" panose="020B0604020202020204" pitchFamily="34" charset="0"/>
              </a:rPr>
              <a:t>Naïve Bayesian Classifier:  Example2</a:t>
            </a:r>
          </a:p>
        </p:txBody>
      </p:sp>
    </p:spTree>
    <p:extLst>
      <p:ext uri="{BB962C8B-B14F-4D97-AF65-F5344CB8AC3E}">
        <p14:creationId xmlns:p14="http://schemas.microsoft.com/office/powerpoint/2010/main" val="514491016"/>
      </p:ext>
    </p:extLst>
  </p:cSld>
  <p:clrMapOvr>
    <a:masterClrMapping/>
  </p:clrMapOvr>
  <p:transition>
    <p:zo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60D35-46FA-D746-80C8-0D1F59770D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E236F2-50DE-4446-A00C-4368BA74FDC0}"/>
              </a:ext>
            </a:extLst>
          </p:cNvPr>
          <p:cNvSpPr>
            <a:spLocks noGrp="1"/>
          </p:cNvSpPr>
          <p:nvPr>
            <p:ph idx="1"/>
          </p:nvPr>
        </p:nvSpPr>
        <p:spPr/>
        <p:txBody>
          <a:bodyPr/>
          <a:lstStyle/>
          <a:p>
            <a:r>
              <a:rPr lang="en-IN" dirty="0"/>
              <a:t>Words that are rarely found in the corpus (in all the documents of this dataset) but are present in this particular document might be more important. </a:t>
            </a:r>
          </a:p>
          <a:p>
            <a:r>
              <a:rPr lang="en-IN" dirty="0"/>
              <a:t>Then it makes sense to increase the weight of more domain-specific words to separate them out from common words. This approach is called TF-IDF (term frequency-inverse document frequency)</a:t>
            </a:r>
            <a:endParaRPr lang="en-US" dirty="0"/>
          </a:p>
        </p:txBody>
      </p:sp>
    </p:spTree>
    <p:extLst>
      <p:ext uri="{BB962C8B-B14F-4D97-AF65-F5344CB8AC3E}">
        <p14:creationId xmlns:p14="http://schemas.microsoft.com/office/powerpoint/2010/main" val="21940517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3BCD-0172-C848-8D7F-5A07B758E1AB}"/>
              </a:ext>
            </a:extLst>
          </p:cNvPr>
          <p:cNvSpPr>
            <a:spLocks noGrp="1"/>
          </p:cNvSpPr>
          <p:nvPr>
            <p:ph type="title"/>
          </p:nvPr>
        </p:nvSpPr>
        <p:spPr/>
        <p:txBody>
          <a:bodyPr/>
          <a:lstStyle/>
          <a:p>
            <a:r>
              <a:rPr lang="en-IN" dirty="0"/>
              <a:t>New approaches</a:t>
            </a:r>
            <a:endParaRPr lang="en-US" dirty="0"/>
          </a:p>
        </p:txBody>
      </p:sp>
      <p:sp>
        <p:nvSpPr>
          <p:cNvPr id="6" name="Content Placeholder 5">
            <a:extLst>
              <a:ext uri="{FF2B5EF4-FFF2-40B4-BE49-F238E27FC236}">
                <a16:creationId xmlns:a16="http://schemas.microsoft.com/office/drawing/2014/main" id="{235C909D-7782-2147-994D-CA6802CE1B72}"/>
              </a:ext>
            </a:extLst>
          </p:cNvPr>
          <p:cNvSpPr>
            <a:spLocks noGrp="1"/>
          </p:cNvSpPr>
          <p:nvPr>
            <p:ph idx="1"/>
          </p:nvPr>
        </p:nvSpPr>
        <p:spPr/>
        <p:txBody>
          <a:bodyPr/>
          <a:lstStyle/>
          <a:p>
            <a:r>
              <a:rPr lang="en-IN" dirty="0"/>
              <a:t>Word2Vec is a special case of the word embedding algorithms. </a:t>
            </a:r>
          </a:p>
          <a:p>
            <a:r>
              <a:rPr lang="en-IN" dirty="0"/>
              <a:t>Using Word2Vec and similar models, we can not only vectorize words in a high-dimensional space (typically a few hundred dimensions) but also compare their semantic similarity. T</a:t>
            </a:r>
          </a:p>
          <a:p>
            <a:r>
              <a:rPr lang="en-IN" dirty="0"/>
              <a:t>This is a classic example of operations that can be performed on vectorized concepts: king - man + woman = queen.</a:t>
            </a:r>
          </a:p>
          <a:p>
            <a:r>
              <a:rPr lang="en-IN" u="sng" dirty="0"/>
              <a:t>model does not comprehend the meaning of the words but simply tries to position the vectors such that words used in common context are close to each other. </a:t>
            </a:r>
            <a:endParaRPr lang="en-US" u="sng" dirty="0"/>
          </a:p>
        </p:txBody>
      </p:sp>
    </p:spTree>
    <p:extLst>
      <p:ext uri="{BB962C8B-B14F-4D97-AF65-F5344CB8AC3E}">
        <p14:creationId xmlns:p14="http://schemas.microsoft.com/office/powerpoint/2010/main" val="29236985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9580F-837A-3241-9684-5A4CB02B4B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67141CA-0F3B-DD4A-BC96-1D1A618AE921}"/>
              </a:ext>
            </a:extLst>
          </p:cNvPr>
          <p:cNvSpPr>
            <a:spLocks noGrp="1"/>
          </p:cNvSpPr>
          <p:nvPr>
            <p:ph idx="1"/>
          </p:nvPr>
        </p:nvSpPr>
        <p:spPr/>
        <p:txBody>
          <a:bodyPr>
            <a:normAutofit lnSpcReduction="10000"/>
          </a:bodyPr>
          <a:lstStyle/>
          <a:p>
            <a:pPr marL="0" indent="0">
              <a:buNone/>
            </a:pPr>
            <a:r>
              <a:rPr lang="en-IN" b="1" dirty="0"/>
              <a:t>1.2. Images</a:t>
            </a:r>
          </a:p>
          <a:p>
            <a:r>
              <a:rPr lang="en-IN" dirty="0"/>
              <a:t>Use one of the popular pretrained networks without much thinking but harder because, if you need to dig into the details, you may end up going really deep.</a:t>
            </a:r>
          </a:p>
          <a:p>
            <a:r>
              <a:rPr lang="en-IN" dirty="0"/>
              <a:t>One had to work at a low level, determining corners, borders of regions, </a:t>
            </a:r>
            <a:r>
              <a:rPr lang="en-IN" dirty="0" err="1"/>
              <a:t>color</a:t>
            </a:r>
            <a:r>
              <a:rPr lang="en-IN" dirty="0"/>
              <a:t> distributions statistics, and so on</a:t>
            </a:r>
          </a:p>
          <a:p>
            <a:r>
              <a:rPr lang="en-IN" dirty="0"/>
              <a:t>Often for problems associated with images, a convolutional neural network is used</a:t>
            </a:r>
          </a:p>
          <a:p>
            <a:r>
              <a:rPr lang="en-IN" dirty="0"/>
              <a:t>However neural networks cannot help is extracting features from meta-information</a:t>
            </a:r>
            <a:endParaRPr lang="en-US" dirty="0"/>
          </a:p>
        </p:txBody>
      </p:sp>
    </p:spTree>
    <p:extLst>
      <p:ext uri="{BB962C8B-B14F-4D97-AF65-F5344CB8AC3E}">
        <p14:creationId xmlns:p14="http://schemas.microsoft.com/office/powerpoint/2010/main" val="37209164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D7C28-2B62-0240-8602-C991363A9F1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623C8C-7AA3-F04E-A5CA-2AC66A4BFA30}"/>
              </a:ext>
            </a:extLst>
          </p:cNvPr>
          <p:cNvSpPr>
            <a:spLocks noGrp="1"/>
          </p:cNvSpPr>
          <p:nvPr>
            <p:ph idx="1"/>
          </p:nvPr>
        </p:nvSpPr>
        <p:spPr/>
        <p:txBody>
          <a:bodyPr/>
          <a:lstStyle/>
          <a:p>
            <a:r>
              <a:rPr lang="en-IN" b="1" dirty="0"/>
              <a:t>1.3. Geospatial data</a:t>
            </a:r>
          </a:p>
          <a:p>
            <a:r>
              <a:rPr lang="en-IN" dirty="0"/>
              <a:t>Geospatial data is often presented in the form of addresses or coordinates of (Latitude, Longitude). </a:t>
            </a:r>
          </a:p>
          <a:p>
            <a:r>
              <a:rPr lang="en-IN" dirty="0"/>
              <a:t>Depending on the task, you may need two mutually-inverse operations: geocoding (recovering a point from an address) and reverse geocoding (recovering an address from a point). </a:t>
            </a:r>
          </a:p>
          <a:p>
            <a:r>
              <a:rPr lang="en-IN" dirty="0"/>
              <a:t>Both operations are accessible in practice via external APIs from Google Maps or OpenStreetMap.</a:t>
            </a:r>
            <a:endParaRPr lang="en-US" dirty="0"/>
          </a:p>
        </p:txBody>
      </p:sp>
    </p:spTree>
    <p:extLst>
      <p:ext uri="{BB962C8B-B14F-4D97-AF65-F5344CB8AC3E}">
        <p14:creationId xmlns:p14="http://schemas.microsoft.com/office/powerpoint/2010/main" val="15997266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BCF30-9659-CB4E-8E16-351848C19B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15A61D-A7D1-6C41-9047-DD419BB63FBC}"/>
              </a:ext>
            </a:extLst>
          </p:cNvPr>
          <p:cNvSpPr>
            <a:spLocks noGrp="1"/>
          </p:cNvSpPr>
          <p:nvPr>
            <p:ph idx="1"/>
          </p:nvPr>
        </p:nvSpPr>
        <p:spPr/>
        <p:txBody>
          <a:bodyPr>
            <a:normAutofit fontScale="77500" lnSpcReduction="20000"/>
          </a:bodyPr>
          <a:lstStyle/>
          <a:p>
            <a:r>
              <a:rPr lang="en-IN" b="1" dirty="0"/>
              <a:t>1.4. Date and time</a:t>
            </a:r>
          </a:p>
          <a:p>
            <a:r>
              <a:rPr lang="en-IN" dirty="0"/>
              <a:t>Let's start with the day of the week, which are easy to turn into 7 dummy variables using one-hot encoding. In addition, we will also create a separate binary feature for the weekend called </a:t>
            </a:r>
            <a:r>
              <a:rPr lang="en-IN" dirty="0" err="1"/>
              <a:t>is_weekend</a:t>
            </a:r>
            <a:r>
              <a:rPr lang="en-IN" dirty="0"/>
              <a:t>.</a:t>
            </a:r>
          </a:p>
          <a:p>
            <a:r>
              <a:rPr lang="en-IN" dirty="0"/>
              <a:t>Some tasks may require additional calendar features.  - pay day , beginning of month etc. </a:t>
            </a:r>
          </a:p>
          <a:p>
            <a:r>
              <a:rPr lang="en-IN" dirty="0"/>
              <a:t>Dealing with hour (minute, day of the month ...) is not as simple as it seems.</a:t>
            </a:r>
          </a:p>
          <a:p>
            <a:pPr lvl="1"/>
            <a:r>
              <a:rPr lang="en-IN" dirty="0"/>
              <a:t> If you use the hour as a real variable, we slightly contradict the nature of data: 0&lt;23 while 0:00:00 02.01&gt; 01.01 23:00:00. For some problems, this can be critical. </a:t>
            </a:r>
          </a:p>
          <a:p>
            <a:pPr lvl="1"/>
            <a:r>
              <a:rPr lang="en-IN" dirty="0"/>
              <a:t>At the same time, if you encode them as categorical variables, you'll breed a large numbers of features and lose information about proximity -- the difference between 22 and 23 will be the same as the difference between 22 and 7.</a:t>
            </a:r>
          </a:p>
          <a:p>
            <a:r>
              <a:rPr lang="en-IN" dirty="0"/>
              <a:t>There also exist some more esoteric approaches to such data like projecting the time onto a circle and using the two coordinates. (important for algorithms that estimate distance (</a:t>
            </a:r>
            <a:r>
              <a:rPr lang="en-IN" dirty="0" err="1"/>
              <a:t>kNN</a:t>
            </a:r>
            <a:r>
              <a:rPr lang="en-IN" dirty="0"/>
              <a:t>, SVM, k-means ...)</a:t>
            </a:r>
            <a:br>
              <a:rPr lang="en-IN" dirty="0"/>
            </a:br>
            <a:endParaRPr lang="en-US" dirty="0"/>
          </a:p>
        </p:txBody>
      </p:sp>
    </p:spTree>
    <p:extLst>
      <p:ext uri="{BB962C8B-B14F-4D97-AF65-F5344CB8AC3E}">
        <p14:creationId xmlns:p14="http://schemas.microsoft.com/office/powerpoint/2010/main" val="30340587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12CC3-3496-7347-8C0C-61E76877F9BE}"/>
              </a:ext>
            </a:extLst>
          </p:cNvPr>
          <p:cNvSpPr>
            <a:spLocks noGrp="1"/>
          </p:cNvSpPr>
          <p:nvPr>
            <p:ph type="title"/>
          </p:nvPr>
        </p:nvSpPr>
        <p:spPr/>
        <p:txBody>
          <a:bodyPr/>
          <a:lstStyle/>
          <a:p>
            <a:r>
              <a:rPr lang="en-IN" b="1" dirty="0"/>
              <a:t>1.5. Time series, web, etc.</a:t>
            </a:r>
            <a:endParaRPr lang="en-US" dirty="0"/>
          </a:p>
        </p:txBody>
      </p:sp>
      <p:sp>
        <p:nvSpPr>
          <p:cNvPr id="3" name="Content Placeholder 2">
            <a:extLst>
              <a:ext uri="{FF2B5EF4-FFF2-40B4-BE49-F238E27FC236}">
                <a16:creationId xmlns:a16="http://schemas.microsoft.com/office/drawing/2014/main" id="{A27CE2CA-738F-3248-89F0-9E6CAAA57CF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9183646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CD92F-6A52-7041-B97B-1457D8A2BB64}"/>
              </a:ext>
            </a:extLst>
          </p:cNvPr>
          <p:cNvSpPr>
            <a:spLocks noGrp="1"/>
          </p:cNvSpPr>
          <p:nvPr>
            <p:ph type="title"/>
          </p:nvPr>
        </p:nvSpPr>
        <p:spPr/>
        <p:txBody>
          <a:bodyPr/>
          <a:lstStyle/>
          <a:p>
            <a:r>
              <a:rPr lang="en-IN" b="1" dirty="0"/>
              <a:t>Feature transformations</a:t>
            </a:r>
            <a:br>
              <a:rPr lang="en-IN" b="1" dirty="0"/>
            </a:br>
            <a:endParaRPr lang="en-US" dirty="0"/>
          </a:p>
        </p:txBody>
      </p:sp>
      <p:sp>
        <p:nvSpPr>
          <p:cNvPr id="3" name="Content Placeholder 2">
            <a:extLst>
              <a:ext uri="{FF2B5EF4-FFF2-40B4-BE49-F238E27FC236}">
                <a16:creationId xmlns:a16="http://schemas.microsoft.com/office/drawing/2014/main" id="{B068A202-00B6-4C4A-AB2E-A1BDE47EF4FC}"/>
              </a:ext>
            </a:extLst>
          </p:cNvPr>
          <p:cNvSpPr>
            <a:spLocks noGrp="1"/>
          </p:cNvSpPr>
          <p:nvPr>
            <p:ph idx="1"/>
          </p:nvPr>
        </p:nvSpPr>
        <p:spPr/>
        <p:txBody>
          <a:bodyPr/>
          <a:lstStyle/>
          <a:p>
            <a:r>
              <a:rPr lang="en-IN" b="1" dirty="0"/>
              <a:t>Normalization and changing distribution</a:t>
            </a:r>
          </a:p>
          <a:p>
            <a:pPr lvl="1"/>
            <a:r>
              <a:rPr lang="en-IN" dirty="0"/>
              <a:t>Monotonic feature transformation is critical for some algorithms and has no effect on others. </a:t>
            </a:r>
          </a:p>
          <a:p>
            <a:pPr lvl="2"/>
            <a:r>
              <a:rPr lang="en-IN" dirty="0"/>
              <a:t>This is one of the reasons for the increased popularity of decision trees and all its derivative algorithms (random forest, gradient boosting). </a:t>
            </a:r>
          </a:p>
          <a:p>
            <a:pPr lvl="1"/>
            <a:r>
              <a:rPr lang="en-IN" dirty="0"/>
              <a:t>Parametric methods usually require a minimum of symmetric and unimodal distribution of data, which is not always given in real data. </a:t>
            </a:r>
          </a:p>
          <a:p>
            <a:pPr lvl="1"/>
            <a:r>
              <a:rPr lang="en-IN" dirty="0">
                <a:hlinkClick r:id="rId2"/>
              </a:rPr>
              <a:t>K nearest neighbors</a:t>
            </a:r>
            <a:r>
              <a:rPr lang="en-IN" dirty="0"/>
              <a:t> will predict complete nonsense if features are not normalized </a:t>
            </a:r>
          </a:p>
          <a:p>
            <a:pPr lvl="1"/>
            <a:endParaRPr lang="en-US" dirty="0"/>
          </a:p>
        </p:txBody>
      </p:sp>
    </p:spTree>
    <p:extLst>
      <p:ext uri="{BB962C8B-B14F-4D97-AF65-F5344CB8AC3E}">
        <p14:creationId xmlns:p14="http://schemas.microsoft.com/office/powerpoint/2010/main" val="33100755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D3A28-2691-F54F-9B4A-12104A98C625}"/>
              </a:ext>
            </a:extLst>
          </p:cNvPr>
          <p:cNvSpPr>
            <a:spLocks noGrp="1"/>
          </p:cNvSpPr>
          <p:nvPr>
            <p:ph type="title"/>
          </p:nvPr>
        </p:nvSpPr>
        <p:spPr/>
        <p:txBody>
          <a:bodyPr/>
          <a:lstStyle/>
          <a:p>
            <a:r>
              <a:rPr lang="en-IN" b="1" dirty="0"/>
              <a:t>Interactions</a:t>
            </a:r>
            <a:br>
              <a:rPr lang="en-IN" b="1" dirty="0"/>
            </a:br>
            <a:endParaRPr lang="en-US" dirty="0"/>
          </a:p>
        </p:txBody>
      </p:sp>
      <p:sp>
        <p:nvSpPr>
          <p:cNvPr id="3" name="Content Placeholder 2">
            <a:extLst>
              <a:ext uri="{FF2B5EF4-FFF2-40B4-BE49-F238E27FC236}">
                <a16:creationId xmlns:a16="http://schemas.microsoft.com/office/drawing/2014/main" id="{688C3A1A-F438-B04E-8F3F-0E720571A124}"/>
              </a:ext>
            </a:extLst>
          </p:cNvPr>
          <p:cNvSpPr>
            <a:spLocks noGrp="1"/>
          </p:cNvSpPr>
          <p:nvPr>
            <p:ph idx="1"/>
          </p:nvPr>
        </p:nvSpPr>
        <p:spPr/>
        <p:txBody>
          <a:bodyPr/>
          <a:lstStyle/>
          <a:p>
            <a:r>
              <a:rPr lang="en-IN" dirty="0"/>
              <a:t>this part is more about the nature of the data; it can be attributed to both feature transformations and feature creation.</a:t>
            </a:r>
          </a:p>
          <a:p>
            <a:r>
              <a:rPr lang="en-IN" dirty="0"/>
              <a:t>If there are a limited number of features, it is possible to generate all the possible interactions and then weed out the unnecessary ones using the techniques described in the next section</a:t>
            </a:r>
            <a:endParaRPr lang="en-US" dirty="0"/>
          </a:p>
        </p:txBody>
      </p:sp>
    </p:spTree>
    <p:extLst>
      <p:ext uri="{BB962C8B-B14F-4D97-AF65-F5344CB8AC3E}">
        <p14:creationId xmlns:p14="http://schemas.microsoft.com/office/powerpoint/2010/main" val="31364334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42232-86EB-B642-8D85-AB6D38622A45}"/>
              </a:ext>
            </a:extLst>
          </p:cNvPr>
          <p:cNvSpPr>
            <a:spLocks noGrp="1"/>
          </p:cNvSpPr>
          <p:nvPr>
            <p:ph type="title"/>
          </p:nvPr>
        </p:nvSpPr>
        <p:spPr/>
        <p:txBody>
          <a:bodyPr/>
          <a:lstStyle/>
          <a:p>
            <a:r>
              <a:rPr lang="en-IN" b="1" dirty="0"/>
              <a:t>2.3. Filling in the missing values</a:t>
            </a:r>
            <a:br>
              <a:rPr lang="en-IN" b="1" dirty="0"/>
            </a:br>
            <a:endParaRPr lang="en-US" dirty="0"/>
          </a:p>
        </p:txBody>
      </p:sp>
      <p:sp>
        <p:nvSpPr>
          <p:cNvPr id="3" name="Content Placeholder 2">
            <a:extLst>
              <a:ext uri="{FF2B5EF4-FFF2-40B4-BE49-F238E27FC236}">
                <a16:creationId xmlns:a16="http://schemas.microsoft.com/office/drawing/2014/main" id="{F9A880B9-9511-0949-A496-C9643B8520D8}"/>
              </a:ext>
            </a:extLst>
          </p:cNvPr>
          <p:cNvSpPr>
            <a:spLocks noGrp="1"/>
          </p:cNvSpPr>
          <p:nvPr>
            <p:ph idx="1"/>
          </p:nvPr>
        </p:nvSpPr>
        <p:spPr/>
        <p:txBody>
          <a:bodyPr/>
          <a:lstStyle/>
          <a:p>
            <a:r>
              <a:rPr lang="en-IN" dirty="0"/>
              <a:t>encode missing values with a separate blank value like "n/a" (for categorical variables);</a:t>
            </a:r>
          </a:p>
          <a:p>
            <a:r>
              <a:rPr lang="en-IN" dirty="0"/>
              <a:t>use the most probable value of the feature (mean or median for the numerical variables, the most common value for categorical variables);</a:t>
            </a:r>
          </a:p>
          <a:p>
            <a:r>
              <a:rPr lang="en-IN" dirty="0"/>
              <a:t>or, conversely, encode with some extreme value (good for decision-tree models since it allows the model to make a partition between the missing and non-missing values);</a:t>
            </a:r>
          </a:p>
          <a:p>
            <a:r>
              <a:rPr lang="en-IN" dirty="0"/>
              <a:t>for ordered data (e.g. time series), take the adjacent value — next or previous.</a:t>
            </a:r>
          </a:p>
          <a:p>
            <a:endParaRPr lang="en-US" dirty="0"/>
          </a:p>
        </p:txBody>
      </p:sp>
    </p:spTree>
    <p:extLst>
      <p:ext uri="{BB962C8B-B14F-4D97-AF65-F5344CB8AC3E}">
        <p14:creationId xmlns:p14="http://schemas.microsoft.com/office/powerpoint/2010/main" val="18701382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AA3CA-CA33-FF46-8D17-BD7604515BF4}"/>
              </a:ext>
            </a:extLst>
          </p:cNvPr>
          <p:cNvSpPr>
            <a:spLocks noGrp="1"/>
          </p:cNvSpPr>
          <p:nvPr>
            <p:ph type="title"/>
          </p:nvPr>
        </p:nvSpPr>
        <p:spPr/>
        <p:txBody>
          <a:bodyPr/>
          <a:lstStyle/>
          <a:p>
            <a:r>
              <a:rPr lang="en-IN" b="1" dirty="0"/>
              <a:t>Feature selection</a:t>
            </a:r>
            <a:br>
              <a:rPr lang="en-IN" b="1" dirty="0"/>
            </a:br>
            <a:endParaRPr lang="en-US" dirty="0"/>
          </a:p>
        </p:txBody>
      </p:sp>
      <p:sp>
        <p:nvSpPr>
          <p:cNvPr id="3" name="Content Placeholder 2">
            <a:extLst>
              <a:ext uri="{FF2B5EF4-FFF2-40B4-BE49-F238E27FC236}">
                <a16:creationId xmlns:a16="http://schemas.microsoft.com/office/drawing/2014/main" id="{58B65005-F7D1-3944-B0B4-3BEFA285AE57}"/>
              </a:ext>
            </a:extLst>
          </p:cNvPr>
          <p:cNvSpPr>
            <a:spLocks noGrp="1"/>
          </p:cNvSpPr>
          <p:nvPr>
            <p:ph idx="1"/>
          </p:nvPr>
        </p:nvSpPr>
        <p:spPr/>
        <p:txBody>
          <a:bodyPr>
            <a:normAutofit fontScale="70000" lnSpcReduction="20000"/>
          </a:bodyPr>
          <a:lstStyle/>
          <a:p>
            <a:r>
              <a:rPr lang="en-IN" dirty="0"/>
              <a:t>two important reasons to get rid of unimportant features</a:t>
            </a:r>
          </a:p>
          <a:p>
            <a:pPr lvl="1"/>
            <a:r>
              <a:rPr lang="en-IN" dirty="0"/>
              <a:t>the more data, the higher the computational complexity. As long as we work with toy datasets, the size of the data is not a problem, but, for real loaded production systems, hundreds of extra features will be quite tangible. </a:t>
            </a:r>
          </a:p>
          <a:p>
            <a:pPr lvl="1"/>
            <a:r>
              <a:rPr lang="en-IN" dirty="0"/>
              <a:t>some algorithms take noise (non-informative features) as a signal and overfit.</a:t>
            </a:r>
          </a:p>
          <a:p>
            <a:r>
              <a:rPr lang="en-IN" b="1" dirty="0"/>
              <a:t>Statistical approaches</a:t>
            </a:r>
          </a:p>
          <a:p>
            <a:pPr lvl="1"/>
            <a:r>
              <a:rPr lang="en-IN" dirty="0"/>
              <a:t>The most obvious candidate for removal is a feature whose value remains unchanged, i.e., it contains no information at all. I</a:t>
            </a:r>
          </a:p>
          <a:p>
            <a:pPr lvl="1"/>
            <a:r>
              <a:rPr lang="en-IN" dirty="0"/>
              <a:t>it is reasonable to say that features with low variance are worse than those with high variance. So, one can consider cutting features with variance below a certain threshold.</a:t>
            </a:r>
          </a:p>
          <a:p>
            <a:r>
              <a:rPr lang="en-IN" b="1" dirty="0"/>
              <a:t>Selection by </a:t>
            </a:r>
            <a:r>
              <a:rPr lang="en-IN" b="1" dirty="0" err="1"/>
              <a:t>modeling</a:t>
            </a:r>
            <a:endParaRPr lang="en-IN" b="1" dirty="0"/>
          </a:p>
          <a:p>
            <a:pPr lvl="1"/>
            <a:r>
              <a:rPr lang="en-IN" dirty="0"/>
              <a:t>use some baseline model for feature evaluation because the model will clearly show the importance of the features. </a:t>
            </a:r>
          </a:p>
          <a:p>
            <a:pPr lvl="1"/>
            <a:r>
              <a:rPr lang="en-IN" dirty="0"/>
              <a:t>Two types of models are usually used: some “wooden” composition such as </a:t>
            </a:r>
            <a:r>
              <a:rPr lang="en-IN" dirty="0">
                <a:hlinkClick r:id="rId2"/>
              </a:rPr>
              <a:t>Random Forest</a:t>
            </a:r>
            <a:r>
              <a:rPr lang="en-IN" dirty="0"/>
              <a:t> or a linear model with Lasso regularization so that it is prone to nullify weights of weak features.</a:t>
            </a:r>
          </a:p>
          <a:p>
            <a:pPr lvl="1"/>
            <a:r>
              <a:rPr lang="en-IN" dirty="0"/>
              <a:t> The logic is intuitive: if features are clearly useless in a simple model, there is no need to drag them to a more complex one.</a:t>
            </a:r>
            <a:br>
              <a:rPr lang="en-IN" dirty="0"/>
            </a:br>
            <a:br>
              <a:rPr lang="en-IN" dirty="0"/>
            </a:br>
            <a:endParaRPr lang="en-US" dirty="0"/>
          </a:p>
        </p:txBody>
      </p:sp>
    </p:spTree>
    <p:extLst>
      <p:ext uri="{BB962C8B-B14F-4D97-AF65-F5344CB8AC3E}">
        <p14:creationId xmlns:p14="http://schemas.microsoft.com/office/powerpoint/2010/main" val="2443309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557F24-CC1C-2A43-8F67-CF88CA54F3FF}"/>
              </a:ext>
            </a:extLst>
          </p:cNvPr>
          <p:cNvSpPr>
            <a:spLocks noGrp="1"/>
          </p:cNvSpPr>
          <p:nvPr>
            <p:ph type="sldNum" sz="quarter" idx="12"/>
          </p:nvPr>
        </p:nvSpPr>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890D7842-8075-114B-91DA-1CEBFF0244FA}" type="slidenum">
              <a:rPr lang="ar-SA" altLang="zh-CN">
                <a:solidFill>
                  <a:srgbClr val="636363"/>
                </a:solidFill>
                <a:ea typeface="黑体" panose="02010609060101010101" pitchFamily="49" charset="-122"/>
              </a:rPr>
              <a:pPr eaLnBrk="1" hangingPunct="1"/>
              <a:t>8</a:t>
            </a:fld>
            <a:endParaRPr lang="zh-CN" altLang="zh-CN">
              <a:solidFill>
                <a:srgbClr val="636363"/>
              </a:solidFill>
              <a:ea typeface="黑体" panose="02010609060101010101" pitchFamily="49" charset="-122"/>
              <a:cs typeface="Arial" panose="020B0604020202020204" pitchFamily="34" charset="0"/>
            </a:endParaRPr>
          </a:p>
        </p:txBody>
      </p:sp>
      <p:sp>
        <p:nvSpPr>
          <p:cNvPr id="78851" name="Rectangle 3">
            <a:extLst>
              <a:ext uri="{FF2B5EF4-FFF2-40B4-BE49-F238E27FC236}">
                <a16:creationId xmlns:a16="http://schemas.microsoft.com/office/drawing/2014/main" id="{6ADEFB52-E70F-FD46-AC87-83380141188A}"/>
              </a:ext>
            </a:extLst>
          </p:cNvPr>
          <p:cNvSpPr>
            <a:spLocks noGrp="1" noChangeArrowheads="1"/>
          </p:cNvSpPr>
          <p:nvPr>
            <p:ph type="body" idx="1"/>
          </p:nvPr>
        </p:nvSpPr>
        <p:spPr>
          <a:xfrm>
            <a:off x="2514600" y="1676401"/>
            <a:ext cx="7562850" cy="3992563"/>
          </a:xfrm>
        </p:spPr>
        <p:txBody>
          <a:bodyPr>
            <a:normAutofit fontScale="62500" lnSpcReduction="20000"/>
          </a:bodyPr>
          <a:lstStyle/>
          <a:p>
            <a:pPr eaLnBrk="1" hangingPunct="1">
              <a:lnSpc>
                <a:spcPct val="80000"/>
              </a:lnSpc>
            </a:pPr>
            <a:r>
              <a:rPr lang="en-US" altLang="zh-CN" sz="2100"/>
              <a:t>Compute P(X/Ci) for each class</a:t>
            </a:r>
          </a:p>
          <a:p>
            <a:pPr eaLnBrk="1" hangingPunct="1">
              <a:lnSpc>
                <a:spcPct val="80000"/>
              </a:lnSpc>
            </a:pPr>
            <a:endParaRPr lang="en-US" altLang="zh-CN" sz="2100"/>
          </a:p>
          <a:p>
            <a:pPr eaLnBrk="1" hangingPunct="1">
              <a:lnSpc>
                <a:spcPct val="80000"/>
              </a:lnSpc>
              <a:buFont typeface="Wingdings" pitchFamily="2" charset="2"/>
              <a:buNone/>
            </a:pPr>
            <a:r>
              <a:rPr lang="en-US" altLang="zh-CN" sz="1500"/>
              <a:t>     P(age=</a:t>
            </a:r>
            <a:r>
              <a:rPr lang="en-US" altLang="zh-CN" sz="1500">
                <a:latin typeface="Arial" panose="020B0604020202020204" pitchFamily="34" charset="0"/>
              </a:rPr>
              <a:t>“</a:t>
            </a:r>
            <a:r>
              <a:rPr lang="en-US" altLang="zh-CN" sz="1500"/>
              <a:t>&lt;30</a:t>
            </a:r>
            <a:r>
              <a:rPr lang="en-US" altLang="zh-CN" sz="1500">
                <a:latin typeface="Arial" panose="020B0604020202020204" pitchFamily="34" charset="0"/>
              </a:rPr>
              <a:t>”</a:t>
            </a:r>
            <a:r>
              <a:rPr lang="en-US" altLang="zh-CN" sz="1500"/>
              <a:t> | buys_computer=</a:t>
            </a:r>
            <a:r>
              <a:rPr lang="en-US" altLang="zh-CN" sz="1500">
                <a:latin typeface="Arial" panose="020B0604020202020204" pitchFamily="34" charset="0"/>
              </a:rPr>
              <a:t>“</a:t>
            </a:r>
            <a:r>
              <a:rPr lang="en-US" altLang="zh-CN" sz="1500"/>
              <a:t>yes</a:t>
            </a:r>
            <a:r>
              <a:rPr lang="en-US" altLang="zh-CN" sz="1500">
                <a:latin typeface="Arial" panose="020B0604020202020204" pitchFamily="34" charset="0"/>
              </a:rPr>
              <a:t>”</a:t>
            </a:r>
            <a:r>
              <a:rPr lang="en-US" altLang="zh-CN" sz="1500"/>
              <a:t>)  = 2/9=0.222</a:t>
            </a:r>
          </a:p>
          <a:p>
            <a:pPr eaLnBrk="1" hangingPunct="1">
              <a:lnSpc>
                <a:spcPct val="80000"/>
              </a:lnSpc>
              <a:buFont typeface="Wingdings" pitchFamily="2" charset="2"/>
              <a:buNone/>
            </a:pPr>
            <a:r>
              <a:rPr lang="en-US" altLang="zh-CN" sz="1500"/>
              <a:t>     P(age=</a:t>
            </a:r>
            <a:r>
              <a:rPr lang="en-US" altLang="zh-CN" sz="1500">
                <a:latin typeface="Arial" panose="020B0604020202020204" pitchFamily="34" charset="0"/>
              </a:rPr>
              <a:t>“</a:t>
            </a:r>
            <a:r>
              <a:rPr lang="en-US" altLang="zh-CN" sz="1500"/>
              <a:t>&lt;30</a:t>
            </a:r>
            <a:r>
              <a:rPr lang="en-US" altLang="zh-CN" sz="1500">
                <a:latin typeface="Arial" panose="020B0604020202020204" pitchFamily="34" charset="0"/>
              </a:rPr>
              <a:t>”</a:t>
            </a:r>
            <a:r>
              <a:rPr lang="en-US" altLang="zh-CN" sz="1500"/>
              <a:t> | buys_computer=</a:t>
            </a:r>
            <a:r>
              <a:rPr lang="en-US" altLang="zh-CN" sz="1500">
                <a:latin typeface="Arial" panose="020B0604020202020204" pitchFamily="34" charset="0"/>
              </a:rPr>
              <a:t>“</a:t>
            </a:r>
            <a:r>
              <a:rPr lang="en-US" altLang="zh-CN" sz="1500"/>
              <a:t>no</a:t>
            </a:r>
            <a:r>
              <a:rPr lang="en-US" altLang="zh-CN" sz="1500">
                <a:latin typeface="Arial" panose="020B0604020202020204" pitchFamily="34" charset="0"/>
              </a:rPr>
              <a:t>”</a:t>
            </a:r>
            <a:r>
              <a:rPr lang="en-US" altLang="zh-CN" sz="1500"/>
              <a:t>) = 3/5 =0.6</a:t>
            </a:r>
          </a:p>
          <a:p>
            <a:pPr eaLnBrk="1" hangingPunct="1">
              <a:lnSpc>
                <a:spcPct val="80000"/>
              </a:lnSpc>
              <a:buFont typeface="Wingdings" pitchFamily="2" charset="2"/>
              <a:buNone/>
            </a:pPr>
            <a:r>
              <a:rPr lang="en-US" altLang="zh-CN" sz="1500"/>
              <a:t>     P(income=</a:t>
            </a:r>
            <a:r>
              <a:rPr lang="en-US" altLang="zh-CN" sz="1500">
                <a:latin typeface="Arial" panose="020B0604020202020204" pitchFamily="34" charset="0"/>
              </a:rPr>
              <a:t>“</a:t>
            </a:r>
            <a:r>
              <a:rPr lang="en-US" altLang="zh-CN" sz="1500"/>
              <a:t>medium</a:t>
            </a:r>
            <a:r>
              <a:rPr lang="en-US" altLang="zh-CN" sz="1500">
                <a:latin typeface="Arial" panose="020B0604020202020204" pitchFamily="34" charset="0"/>
              </a:rPr>
              <a:t>”</a:t>
            </a:r>
            <a:r>
              <a:rPr lang="en-US" altLang="zh-CN" sz="1500"/>
              <a:t> | buys_computer=</a:t>
            </a:r>
            <a:r>
              <a:rPr lang="en-US" altLang="zh-CN" sz="1500">
                <a:latin typeface="Arial" panose="020B0604020202020204" pitchFamily="34" charset="0"/>
              </a:rPr>
              <a:t>“</a:t>
            </a:r>
            <a:r>
              <a:rPr lang="en-US" altLang="zh-CN" sz="1500"/>
              <a:t>yes</a:t>
            </a:r>
            <a:r>
              <a:rPr lang="en-US" altLang="zh-CN" sz="1500">
                <a:latin typeface="Arial" panose="020B0604020202020204" pitchFamily="34" charset="0"/>
              </a:rPr>
              <a:t>”</a:t>
            </a:r>
            <a:r>
              <a:rPr lang="en-US" altLang="zh-CN" sz="1500"/>
              <a:t>)= 4/9 =0.444</a:t>
            </a:r>
          </a:p>
          <a:p>
            <a:pPr eaLnBrk="1" hangingPunct="1">
              <a:lnSpc>
                <a:spcPct val="80000"/>
              </a:lnSpc>
              <a:buFont typeface="Wingdings" pitchFamily="2" charset="2"/>
              <a:buNone/>
            </a:pPr>
            <a:r>
              <a:rPr lang="en-US" altLang="zh-CN" sz="1500"/>
              <a:t>     P(income=</a:t>
            </a:r>
            <a:r>
              <a:rPr lang="en-US" altLang="zh-CN" sz="1500">
                <a:latin typeface="Arial" panose="020B0604020202020204" pitchFamily="34" charset="0"/>
              </a:rPr>
              <a:t>“</a:t>
            </a:r>
            <a:r>
              <a:rPr lang="en-US" altLang="zh-CN" sz="1500"/>
              <a:t>medium</a:t>
            </a:r>
            <a:r>
              <a:rPr lang="en-US" altLang="zh-CN" sz="1500">
                <a:latin typeface="Arial" panose="020B0604020202020204" pitchFamily="34" charset="0"/>
              </a:rPr>
              <a:t>”</a:t>
            </a:r>
            <a:r>
              <a:rPr lang="en-US" altLang="zh-CN" sz="1500"/>
              <a:t> | buys_computer=</a:t>
            </a:r>
            <a:r>
              <a:rPr lang="en-US" altLang="zh-CN" sz="1500">
                <a:latin typeface="Arial" panose="020B0604020202020204" pitchFamily="34" charset="0"/>
              </a:rPr>
              <a:t>“</a:t>
            </a:r>
            <a:r>
              <a:rPr lang="en-US" altLang="zh-CN" sz="1500"/>
              <a:t>no</a:t>
            </a:r>
            <a:r>
              <a:rPr lang="en-US" altLang="zh-CN" sz="1500">
                <a:latin typeface="Arial" panose="020B0604020202020204" pitchFamily="34" charset="0"/>
              </a:rPr>
              <a:t>”</a:t>
            </a:r>
            <a:r>
              <a:rPr lang="en-US" altLang="zh-CN" sz="1500"/>
              <a:t>) = 2/5 = 0.4</a:t>
            </a:r>
          </a:p>
          <a:p>
            <a:pPr eaLnBrk="1" hangingPunct="1">
              <a:lnSpc>
                <a:spcPct val="80000"/>
              </a:lnSpc>
              <a:buFont typeface="Wingdings" pitchFamily="2" charset="2"/>
              <a:buNone/>
            </a:pPr>
            <a:r>
              <a:rPr lang="en-US" altLang="zh-CN" sz="1500"/>
              <a:t>     P(student=</a:t>
            </a:r>
            <a:r>
              <a:rPr lang="en-US" altLang="zh-CN" sz="1500">
                <a:latin typeface="Arial" panose="020B0604020202020204" pitchFamily="34" charset="0"/>
              </a:rPr>
              <a:t>“</a:t>
            </a:r>
            <a:r>
              <a:rPr lang="en-US" altLang="zh-CN" sz="1500"/>
              <a:t>yes</a:t>
            </a:r>
            <a:r>
              <a:rPr lang="en-US" altLang="zh-CN" sz="1500">
                <a:latin typeface="Arial" panose="020B0604020202020204" pitchFamily="34" charset="0"/>
              </a:rPr>
              <a:t>”</a:t>
            </a:r>
            <a:r>
              <a:rPr lang="en-US" altLang="zh-CN" sz="1500"/>
              <a:t> | buys_computer=</a:t>
            </a:r>
            <a:r>
              <a:rPr lang="en-US" altLang="zh-CN" sz="1500">
                <a:latin typeface="Arial" panose="020B0604020202020204" pitchFamily="34" charset="0"/>
              </a:rPr>
              <a:t>“</a:t>
            </a:r>
            <a:r>
              <a:rPr lang="en-US" altLang="zh-CN" sz="1500"/>
              <a:t>yes</a:t>
            </a:r>
            <a:r>
              <a:rPr lang="en-US" altLang="zh-CN" sz="1500">
                <a:latin typeface="Arial" panose="020B0604020202020204" pitchFamily="34" charset="0"/>
              </a:rPr>
              <a:t>”</a:t>
            </a:r>
            <a:r>
              <a:rPr lang="en-US" altLang="zh-CN" sz="1500"/>
              <a:t>)= 6/9 =0.667</a:t>
            </a:r>
          </a:p>
          <a:p>
            <a:pPr eaLnBrk="1" hangingPunct="1">
              <a:lnSpc>
                <a:spcPct val="80000"/>
              </a:lnSpc>
              <a:buFont typeface="Wingdings" pitchFamily="2" charset="2"/>
              <a:buNone/>
            </a:pPr>
            <a:r>
              <a:rPr lang="en-US" altLang="zh-CN" sz="1500"/>
              <a:t>     P(student=</a:t>
            </a:r>
            <a:r>
              <a:rPr lang="en-US" altLang="zh-CN" sz="1500">
                <a:latin typeface="Arial" panose="020B0604020202020204" pitchFamily="34" charset="0"/>
              </a:rPr>
              <a:t>“</a:t>
            </a:r>
            <a:r>
              <a:rPr lang="en-US" altLang="zh-CN" sz="1500"/>
              <a:t>yes</a:t>
            </a:r>
            <a:r>
              <a:rPr lang="en-US" altLang="zh-CN" sz="1500">
                <a:latin typeface="Arial" panose="020B0604020202020204" pitchFamily="34" charset="0"/>
              </a:rPr>
              <a:t>”</a:t>
            </a:r>
            <a:r>
              <a:rPr lang="en-US" altLang="zh-CN" sz="1500"/>
              <a:t> | buys_computer=</a:t>
            </a:r>
            <a:r>
              <a:rPr lang="en-US" altLang="zh-CN" sz="1500">
                <a:latin typeface="Arial" panose="020B0604020202020204" pitchFamily="34" charset="0"/>
              </a:rPr>
              <a:t>“</a:t>
            </a:r>
            <a:r>
              <a:rPr lang="en-US" altLang="zh-CN" sz="1500"/>
              <a:t>no</a:t>
            </a:r>
            <a:r>
              <a:rPr lang="en-US" altLang="zh-CN" sz="1500">
                <a:latin typeface="Arial" panose="020B0604020202020204" pitchFamily="34" charset="0"/>
              </a:rPr>
              <a:t>”</a:t>
            </a:r>
            <a:r>
              <a:rPr lang="en-US" altLang="zh-CN" sz="1500"/>
              <a:t>)= 1/5=0.2</a:t>
            </a:r>
          </a:p>
          <a:p>
            <a:pPr eaLnBrk="1" hangingPunct="1">
              <a:lnSpc>
                <a:spcPct val="80000"/>
              </a:lnSpc>
              <a:buFont typeface="Wingdings" pitchFamily="2" charset="2"/>
              <a:buNone/>
            </a:pPr>
            <a:r>
              <a:rPr lang="en-US" altLang="zh-CN" sz="1500"/>
              <a:t>     P(credit_rating=</a:t>
            </a:r>
            <a:r>
              <a:rPr lang="en-US" altLang="zh-CN" sz="1500">
                <a:latin typeface="Arial" panose="020B0604020202020204" pitchFamily="34" charset="0"/>
              </a:rPr>
              <a:t>“</a:t>
            </a:r>
            <a:r>
              <a:rPr lang="en-US" altLang="zh-CN" sz="1500"/>
              <a:t>fair</a:t>
            </a:r>
            <a:r>
              <a:rPr lang="en-US" altLang="zh-CN" sz="1500">
                <a:latin typeface="Arial" panose="020B0604020202020204" pitchFamily="34" charset="0"/>
              </a:rPr>
              <a:t>”</a:t>
            </a:r>
            <a:r>
              <a:rPr lang="en-US" altLang="zh-CN" sz="1500"/>
              <a:t> | buys_computer=</a:t>
            </a:r>
            <a:r>
              <a:rPr lang="en-US" altLang="zh-CN" sz="1500">
                <a:latin typeface="Arial" panose="020B0604020202020204" pitchFamily="34" charset="0"/>
              </a:rPr>
              <a:t>“</a:t>
            </a:r>
            <a:r>
              <a:rPr lang="en-US" altLang="zh-CN" sz="1500"/>
              <a:t>yes</a:t>
            </a:r>
            <a:r>
              <a:rPr lang="en-US" altLang="zh-CN" sz="1500">
                <a:latin typeface="Arial" panose="020B0604020202020204" pitchFamily="34" charset="0"/>
              </a:rPr>
              <a:t>”</a:t>
            </a:r>
            <a:r>
              <a:rPr lang="en-US" altLang="zh-CN" sz="1500"/>
              <a:t>)=6/9=0.667</a:t>
            </a:r>
          </a:p>
          <a:p>
            <a:pPr eaLnBrk="1" hangingPunct="1">
              <a:lnSpc>
                <a:spcPct val="80000"/>
              </a:lnSpc>
              <a:buFont typeface="Wingdings" pitchFamily="2" charset="2"/>
              <a:buNone/>
            </a:pPr>
            <a:r>
              <a:rPr lang="en-US" altLang="zh-CN" sz="1500"/>
              <a:t>     P(credit_rating=</a:t>
            </a:r>
            <a:r>
              <a:rPr lang="en-US" altLang="zh-CN" sz="1500">
                <a:latin typeface="Arial" panose="020B0604020202020204" pitchFamily="34" charset="0"/>
              </a:rPr>
              <a:t>“</a:t>
            </a:r>
            <a:r>
              <a:rPr lang="en-US" altLang="zh-CN" sz="1500"/>
              <a:t>fair</a:t>
            </a:r>
            <a:r>
              <a:rPr lang="en-US" altLang="zh-CN" sz="1500">
                <a:latin typeface="Arial" panose="020B0604020202020204" pitchFamily="34" charset="0"/>
              </a:rPr>
              <a:t>”</a:t>
            </a:r>
            <a:r>
              <a:rPr lang="en-US" altLang="zh-CN" sz="1500"/>
              <a:t> | buys_computer=</a:t>
            </a:r>
            <a:r>
              <a:rPr lang="en-US" altLang="zh-CN" sz="1500">
                <a:latin typeface="Arial" panose="020B0604020202020204" pitchFamily="34" charset="0"/>
              </a:rPr>
              <a:t>“</a:t>
            </a:r>
            <a:r>
              <a:rPr lang="en-US" altLang="zh-CN" sz="1500"/>
              <a:t>no</a:t>
            </a:r>
            <a:r>
              <a:rPr lang="en-US" altLang="zh-CN" sz="1500">
                <a:latin typeface="Arial" panose="020B0604020202020204" pitchFamily="34" charset="0"/>
              </a:rPr>
              <a:t>”</a:t>
            </a:r>
            <a:r>
              <a:rPr lang="en-US" altLang="zh-CN" sz="1500"/>
              <a:t>)=2/5=0.4</a:t>
            </a:r>
          </a:p>
          <a:p>
            <a:pPr eaLnBrk="1" hangingPunct="1">
              <a:lnSpc>
                <a:spcPct val="80000"/>
              </a:lnSpc>
              <a:buFont typeface="Wingdings" pitchFamily="2" charset="2"/>
              <a:buNone/>
            </a:pPr>
            <a:endParaRPr lang="en-US" altLang="zh-CN" sz="1500"/>
          </a:p>
          <a:p>
            <a:pPr eaLnBrk="1" hangingPunct="1">
              <a:lnSpc>
                <a:spcPct val="80000"/>
              </a:lnSpc>
              <a:buFont typeface="Wingdings" pitchFamily="2" charset="2"/>
              <a:buNone/>
            </a:pPr>
            <a:r>
              <a:rPr lang="en-US" altLang="zh-CN" sz="1500" b="1"/>
              <a:t>   X=(age&lt;=30 ,income =medium, student=yes,credit_rating=fair)</a:t>
            </a:r>
          </a:p>
          <a:p>
            <a:pPr eaLnBrk="1" hangingPunct="1">
              <a:lnSpc>
                <a:spcPct val="80000"/>
              </a:lnSpc>
              <a:buFont typeface="Wingdings" pitchFamily="2" charset="2"/>
              <a:buNone/>
            </a:pPr>
            <a:endParaRPr lang="en-US" altLang="zh-CN" sz="1500" b="1"/>
          </a:p>
          <a:p>
            <a:pPr eaLnBrk="1" hangingPunct="1">
              <a:lnSpc>
                <a:spcPct val="80000"/>
              </a:lnSpc>
              <a:buFont typeface="Wingdings" pitchFamily="2" charset="2"/>
              <a:buNone/>
            </a:pPr>
            <a:r>
              <a:rPr lang="en-US" altLang="zh-CN" sz="1500"/>
              <a:t> </a:t>
            </a:r>
            <a:r>
              <a:rPr lang="en-US" altLang="zh-CN" sz="1500" b="1"/>
              <a:t>P(X|Ci) :</a:t>
            </a:r>
            <a:r>
              <a:rPr lang="en-US" altLang="zh-CN" sz="1500"/>
              <a:t> P(X|buys_computer=</a:t>
            </a:r>
            <a:r>
              <a:rPr lang="en-US" altLang="zh-CN" sz="1500">
                <a:latin typeface="Arial" panose="020B0604020202020204" pitchFamily="34" charset="0"/>
              </a:rPr>
              <a:t>“</a:t>
            </a:r>
            <a:r>
              <a:rPr lang="en-US" altLang="zh-CN" sz="1500"/>
              <a:t>yes</a:t>
            </a:r>
            <a:r>
              <a:rPr lang="en-US" altLang="zh-CN" sz="1500">
                <a:latin typeface="Arial" panose="020B0604020202020204" pitchFamily="34" charset="0"/>
              </a:rPr>
              <a:t>”</a:t>
            </a:r>
            <a:r>
              <a:rPr lang="en-US" altLang="zh-CN" sz="1500"/>
              <a:t>)= 0.222 x 0.444 x 0.667 x 0.667 =0.044</a:t>
            </a:r>
          </a:p>
          <a:p>
            <a:pPr eaLnBrk="1" hangingPunct="1">
              <a:lnSpc>
                <a:spcPct val="80000"/>
              </a:lnSpc>
              <a:buFont typeface="Wingdings" pitchFamily="2" charset="2"/>
              <a:buNone/>
            </a:pPr>
            <a:r>
              <a:rPr lang="en-US" altLang="zh-CN" sz="1500"/>
              <a:t>                P(X|buys_computer=</a:t>
            </a:r>
            <a:r>
              <a:rPr lang="en-US" altLang="zh-CN" sz="1500">
                <a:latin typeface="Arial" panose="020B0604020202020204" pitchFamily="34" charset="0"/>
              </a:rPr>
              <a:t>“</a:t>
            </a:r>
            <a:r>
              <a:rPr lang="en-US" altLang="zh-CN" sz="1500"/>
              <a:t>no</a:t>
            </a:r>
            <a:r>
              <a:rPr lang="en-US" altLang="zh-CN" sz="1500">
                <a:latin typeface="Arial" panose="020B0604020202020204" pitchFamily="34" charset="0"/>
              </a:rPr>
              <a:t>”</a:t>
            </a:r>
            <a:r>
              <a:rPr lang="en-US" altLang="zh-CN" sz="1500"/>
              <a:t>)= 0.6 x 0.4 x 0.2 x 0.4 =0.019</a:t>
            </a:r>
          </a:p>
          <a:p>
            <a:pPr eaLnBrk="1" hangingPunct="1">
              <a:lnSpc>
                <a:spcPct val="80000"/>
              </a:lnSpc>
              <a:buFont typeface="Wingdings" pitchFamily="2" charset="2"/>
              <a:buNone/>
            </a:pPr>
            <a:r>
              <a:rPr lang="en-US" altLang="zh-CN" sz="1500" b="1"/>
              <a:t>P(X|Ci)*P(Ci ) : </a:t>
            </a:r>
            <a:r>
              <a:rPr lang="en-US" altLang="zh-CN" sz="1500"/>
              <a:t>P(X|buys_computer=</a:t>
            </a:r>
            <a:r>
              <a:rPr lang="en-US" altLang="zh-CN" sz="1500">
                <a:latin typeface="Arial" panose="020B0604020202020204" pitchFamily="34" charset="0"/>
              </a:rPr>
              <a:t>“</a:t>
            </a:r>
            <a:r>
              <a:rPr lang="en-US" altLang="zh-CN" sz="1500"/>
              <a:t>yes</a:t>
            </a:r>
            <a:r>
              <a:rPr lang="en-US" altLang="zh-CN" sz="1500">
                <a:latin typeface="Arial" panose="020B0604020202020204" pitchFamily="34" charset="0"/>
              </a:rPr>
              <a:t>”</a:t>
            </a:r>
            <a:r>
              <a:rPr lang="en-US" altLang="zh-CN" sz="1500"/>
              <a:t>) * P(buys_computer=</a:t>
            </a:r>
            <a:r>
              <a:rPr lang="en-US" altLang="zh-CN" sz="1500">
                <a:latin typeface="Arial" panose="020B0604020202020204" pitchFamily="34" charset="0"/>
              </a:rPr>
              <a:t>“</a:t>
            </a:r>
            <a:r>
              <a:rPr lang="en-US" altLang="zh-CN" sz="1500"/>
              <a:t>yes</a:t>
            </a:r>
            <a:r>
              <a:rPr lang="en-US" altLang="zh-CN" sz="1500">
                <a:latin typeface="Arial" panose="020B0604020202020204" pitchFamily="34" charset="0"/>
              </a:rPr>
              <a:t>”</a:t>
            </a:r>
            <a:r>
              <a:rPr lang="en-US" altLang="zh-CN" sz="1500"/>
              <a:t>)=0.028</a:t>
            </a:r>
          </a:p>
          <a:p>
            <a:pPr eaLnBrk="1" hangingPunct="1">
              <a:lnSpc>
                <a:spcPct val="80000"/>
              </a:lnSpc>
              <a:buFont typeface="Wingdings" pitchFamily="2" charset="2"/>
              <a:buNone/>
            </a:pPr>
            <a:r>
              <a:rPr lang="en-US" altLang="zh-CN" sz="1500" b="1"/>
              <a:t>		             </a:t>
            </a:r>
            <a:r>
              <a:rPr lang="en-US" altLang="zh-CN" sz="1500"/>
              <a:t>P(X|buys_computer=</a:t>
            </a:r>
            <a:r>
              <a:rPr lang="en-US" altLang="zh-CN" sz="1500">
                <a:latin typeface="Arial" panose="020B0604020202020204" pitchFamily="34" charset="0"/>
              </a:rPr>
              <a:t>“</a:t>
            </a:r>
            <a:r>
              <a:rPr lang="en-US" altLang="zh-CN" sz="1500"/>
              <a:t>no</a:t>
            </a:r>
            <a:r>
              <a:rPr lang="en-US" altLang="zh-CN" sz="1500">
                <a:latin typeface="Arial" panose="020B0604020202020204" pitchFamily="34" charset="0"/>
              </a:rPr>
              <a:t>”</a:t>
            </a:r>
            <a:r>
              <a:rPr lang="en-US" altLang="zh-CN" sz="1500"/>
              <a:t>) * P(buys_computer=</a:t>
            </a:r>
            <a:r>
              <a:rPr lang="en-US" altLang="zh-CN" sz="1500">
                <a:latin typeface="Arial" panose="020B0604020202020204" pitchFamily="34" charset="0"/>
              </a:rPr>
              <a:t>“</a:t>
            </a:r>
            <a:r>
              <a:rPr lang="en-US" altLang="zh-CN" sz="1500"/>
              <a:t>no</a:t>
            </a:r>
            <a:r>
              <a:rPr lang="en-US" altLang="zh-CN" sz="1500">
                <a:latin typeface="Arial" panose="020B0604020202020204" pitchFamily="34" charset="0"/>
              </a:rPr>
              <a:t>”</a:t>
            </a:r>
            <a:r>
              <a:rPr lang="en-US" altLang="zh-CN" sz="1500"/>
              <a:t>)=0.007</a:t>
            </a:r>
            <a:endParaRPr lang="en-US" altLang="zh-CN" sz="1500" b="1"/>
          </a:p>
          <a:p>
            <a:pPr eaLnBrk="1" hangingPunct="1">
              <a:lnSpc>
                <a:spcPct val="80000"/>
              </a:lnSpc>
              <a:buFont typeface="Wingdings" pitchFamily="2" charset="2"/>
              <a:buNone/>
            </a:pPr>
            <a:r>
              <a:rPr lang="en-US" altLang="zh-CN" sz="1500" b="1"/>
              <a:t>X belongs to  class </a:t>
            </a:r>
            <a:r>
              <a:rPr lang="en-US" altLang="zh-CN" sz="1500" b="1">
                <a:latin typeface="Arial" panose="020B0604020202020204" pitchFamily="34" charset="0"/>
              </a:rPr>
              <a:t>“</a:t>
            </a:r>
            <a:r>
              <a:rPr lang="en-US" altLang="zh-CN" sz="1500" b="1"/>
              <a:t>buys_computer=yes</a:t>
            </a:r>
            <a:r>
              <a:rPr lang="en-US" altLang="zh-CN" sz="1500" b="1">
                <a:latin typeface="Arial" panose="020B0604020202020204" pitchFamily="34" charset="0"/>
              </a:rPr>
              <a:t>”</a:t>
            </a:r>
            <a:r>
              <a:rPr lang="en-US" altLang="zh-CN" sz="1500" b="1"/>
              <a:t>		</a:t>
            </a:r>
            <a:endParaRPr lang="en-US" altLang="zh-CN" sz="1200"/>
          </a:p>
        </p:txBody>
      </p:sp>
      <p:sp>
        <p:nvSpPr>
          <p:cNvPr id="78852" name="Rectangle 5">
            <a:extLst>
              <a:ext uri="{FF2B5EF4-FFF2-40B4-BE49-F238E27FC236}">
                <a16:creationId xmlns:a16="http://schemas.microsoft.com/office/drawing/2014/main" id="{C82E6898-88A5-5A41-954D-D77AEE57B1BC}"/>
              </a:ext>
            </a:extLst>
          </p:cNvPr>
          <p:cNvSpPr>
            <a:spLocks noChangeArrowheads="1"/>
          </p:cNvSpPr>
          <p:nvPr/>
        </p:nvSpPr>
        <p:spPr bwMode="auto">
          <a:xfrm>
            <a:off x="2209800" y="6096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3200">
                <a:solidFill>
                  <a:schemeClr val="tx2"/>
                </a:solidFill>
                <a:latin typeface="Arial" panose="020B0604020202020204" pitchFamily="34" charset="0"/>
              </a:rPr>
              <a:t>Naïve Bayesian Classifier:  Example2</a:t>
            </a:r>
          </a:p>
        </p:txBody>
      </p:sp>
    </p:spTree>
    <p:extLst>
      <p:ext uri="{BB962C8B-B14F-4D97-AF65-F5344CB8AC3E}">
        <p14:creationId xmlns:p14="http://schemas.microsoft.com/office/powerpoint/2010/main" val="890855765"/>
      </p:ext>
    </p:extLst>
  </p:cSld>
  <p:clrMapOvr>
    <a:masterClrMapping/>
  </p:clrMapOvr>
  <p:transition>
    <p:zo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1433F-7211-F743-B140-5754D9DA9D89}"/>
              </a:ext>
            </a:extLst>
          </p:cNvPr>
          <p:cNvSpPr>
            <a:spLocks noGrp="1"/>
          </p:cNvSpPr>
          <p:nvPr>
            <p:ph type="title"/>
          </p:nvPr>
        </p:nvSpPr>
        <p:spPr/>
        <p:txBody>
          <a:bodyPr/>
          <a:lstStyle/>
          <a:p>
            <a:r>
              <a:rPr lang="en-IN" b="1" dirty="0"/>
              <a:t>3.3. Grid search</a:t>
            </a:r>
            <a:br>
              <a:rPr lang="en-IN" b="1" dirty="0"/>
            </a:br>
            <a:endParaRPr lang="en-US" dirty="0"/>
          </a:p>
        </p:txBody>
      </p:sp>
      <p:sp>
        <p:nvSpPr>
          <p:cNvPr id="3" name="Content Placeholder 2">
            <a:extLst>
              <a:ext uri="{FF2B5EF4-FFF2-40B4-BE49-F238E27FC236}">
                <a16:creationId xmlns:a16="http://schemas.microsoft.com/office/drawing/2014/main" id="{4A84BF4E-C6C4-C246-8715-8879A0901D2C}"/>
              </a:ext>
            </a:extLst>
          </p:cNvPr>
          <p:cNvSpPr>
            <a:spLocks noGrp="1"/>
          </p:cNvSpPr>
          <p:nvPr>
            <p:ph idx="1"/>
          </p:nvPr>
        </p:nvSpPr>
        <p:spPr/>
        <p:txBody>
          <a:bodyPr>
            <a:normAutofit fontScale="92500" lnSpcReduction="10000"/>
          </a:bodyPr>
          <a:lstStyle/>
          <a:p>
            <a:r>
              <a:rPr lang="en-IN" dirty="0"/>
              <a:t>Train a model on a subset of features, store results, repeat for different subsets, and compare the quality of models to identify the best feature set. This approach is called </a:t>
            </a:r>
            <a:r>
              <a:rPr lang="en-IN" dirty="0">
                <a:hlinkClick r:id="rId2"/>
              </a:rPr>
              <a:t>Exhaustive Feature Selection</a:t>
            </a:r>
            <a:r>
              <a:rPr lang="en-IN" dirty="0"/>
              <a:t>.</a:t>
            </a:r>
          </a:p>
          <a:p>
            <a:r>
              <a:rPr lang="en-IN" dirty="0"/>
              <a:t>Searching all combinations usually takes too long, so you can try to reduce the search space. </a:t>
            </a:r>
          </a:p>
          <a:p>
            <a:pPr lvl="1"/>
            <a:r>
              <a:rPr lang="en-IN" dirty="0"/>
              <a:t>Fix a small number N, iterate through all combinations of N features, choose the best combination, and then iterate through the combinations of (N + 1) features so that the previous best combination of features is fixed and only a single new feature is considered. </a:t>
            </a:r>
          </a:p>
          <a:p>
            <a:pPr lvl="1"/>
            <a:r>
              <a:rPr lang="en-IN" dirty="0"/>
              <a:t>It is possible to iterate until we hit a maximum number of characteristics or until the quality of the model ceases to increase significantly. This algorithm is called </a:t>
            </a:r>
            <a:r>
              <a:rPr lang="en-IN" dirty="0">
                <a:hlinkClick r:id="rId3"/>
              </a:rPr>
              <a:t>Sequential Feature Selection</a:t>
            </a:r>
            <a:r>
              <a:rPr lang="en-IN" dirty="0"/>
              <a:t>.</a:t>
            </a:r>
            <a:br>
              <a:rPr lang="en-IN" dirty="0"/>
            </a:br>
            <a:endParaRPr lang="en-US" dirty="0"/>
          </a:p>
        </p:txBody>
      </p:sp>
    </p:spTree>
    <p:extLst>
      <p:ext uri="{BB962C8B-B14F-4D97-AF65-F5344CB8AC3E}">
        <p14:creationId xmlns:p14="http://schemas.microsoft.com/office/powerpoint/2010/main" val="41295917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835AE-EA19-394E-9247-ED741AABAB1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64A836-1B3A-1344-9B32-F0AFFF7409F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60156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8F3CFC15-0435-2C4B-81EE-342FB9E1FA07}"/>
              </a:ext>
            </a:extLst>
          </p:cNvPr>
          <p:cNvSpPr>
            <a:spLocks noGrp="1"/>
          </p:cNvSpPr>
          <p:nvPr>
            <p:ph type="sldNum" sz="quarter" idx="12"/>
          </p:nvPr>
        </p:nvSpPr>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A247A9E3-8218-7A49-87A5-662697E36130}" type="slidenum">
              <a:rPr lang="ar-SA" altLang="zh-CN">
                <a:solidFill>
                  <a:srgbClr val="636363"/>
                </a:solidFill>
                <a:ea typeface="黑体" panose="02010609060101010101" pitchFamily="49" charset="-122"/>
              </a:rPr>
              <a:pPr eaLnBrk="1" hangingPunct="1"/>
              <a:t>9</a:t>
            </a:fld>
            <a:endParaRPr lang="zh-CN" altLang="zh-CN">
              <a:solidFill>
                <a:srgbClr val="636363"/>
              </a:solidFill>
              <a:ea typeface="黑体" panose="02010609060101010101" pitchFamily="49" charset="-122"/>
              <a:cs typeface="Arial" panose="020B0604020202020204" pitchFamily="34" charset="0"/>
            </a:endParaRPr>
          </a:p>
        </p:txBody>
      </p:sp>
      <p:sp>
        <p:nvSpPr>
          <p:cNvPr id="79875" name="Rectangle 2">
            <a:extLst>
              <a:ext uri="{FF2B5EF4-FFF2-40B4-BE49-F238E27FC236}">
                <a16:creationId xmlns:a16="http://schemas.microsoft.com/office/drawing/2014/main" id="{25E5C7A4-2299-5149-A529-012D5C85A4A2}"/>
              </a:ext>
            </a:extLst>
          </p:cNvPr>
          <p:cNvSpPr>
            <a:spLocks noGrp="1" noChangeArrowheads="1"/>
          </p:cNvSpPr>
          <p:nvPr>
            <p:ph type="title"/>
          </p:nvPr>
        </p:nvSpPr>
        <p:spPr>
          <a:xfrm>
            <a:off x="2590800" y="609600"/>
            <a:ext cx="7793038" cy="609600"/>
          </a:xfrm>
        </p:spPr>
        <p:txBody>
          <a:bodyPr>
            <a:normAutofit fontScale="90000"/>
          </a:bodyPr>
          <a:lstStyle/>
          <a:p>
            <a:pPr eaLnBrk="1" hangingPunct="1"/>
            <a:r>
              <a:rPr lang="en-US" altLang="zh-CN" sz="3200"/>
              <a:t>Naïve Bayesian Classifier:</a:t>
            </a:r>
            <a:br>
              <a:rPr lang="en-US" altLang="zh-CN" sz="3200"/>
            </a:br>
            <a:r>
              <a:rPr lang="en-US" altLang="zh-CN" sz="3200"/>
              <a:t> Advantages and Disadvantages</a:t>
            </a:r>
          </a:p>
        </p:txBody>
      </p:sp>
      <p:sp>
        <p:nvSpPr>
          <p:cNvPr id="79876" name="Rectangle 3">
            <a:extLst>
              <a:ext uri="{FF2B5EF4-FFF2-40B4-BE49-F238E27FC236}">
                <a16:creationId xmlns:a16="http://schemas.microsoft.com/office/drawing/2014/main" id="{5FB14AF2-59E2-2347-877C-9C85891D5288}"/>
              </a:ext>
            </a:extLst>
          </p:cNvPr>
          <p:cNvSpPr>
            <a:spLocks noGrp="1" noChangeArrowheads="1"/>
          </p:cNvSpPr>
          <p:nvPr>
            <p:ph type="body" idx="1"/>
          </p:nvPr>
        </p:nvSpPr>
        <p:spPr>
          <a:xfrm>
            <a:off x="2311400" y="1676400"/>
            <a:ext cx="8255000" cy="4876800"/>
          </a:xfrm>
        </p:spPr>
        <p:txBody>
          <a:bodyPr/>
          <a:lstStyle/>
          <a:p>
            <a:pPr eaLnBrk="1" hangingPunct="1"/>
            <a:r>
              <a:rPr lang="en-US" altLang="zh-CN" sz="2100"/>
              <a:t>Advantages : </a:t>
            </a:r>
          </a:p>
          <a:p>
            <a:pPr lvl="1" eaLnBrk="1" hangingPunct="1"/>
            <a:r>
              <a:rPr lang="en-US" altLang="zh-CN" sz="1900"/>
              <a:t>Easy to implement. </a:t>
            </a:r>
          </a:p>
          <a:p>
            <a:pPr lvl="1" eaLnBrk="1" hangingPunct="1"/>
            <a:r>
              <a:rPr lang="en-US" altLang="zh-CN" sz="1900"/>
              <a:t>Good results obtained in most of the cases.</a:t>
            </a:r>
          </a:p>
          <a:p>
            <a:pPr eaLnBrk="1" hangingPunct="1"/>
            <a:r>
              <a:rPr lang="en-US" altLang="zh-CN" sz="2100"/>
              <a:t>Disadvantages</a:t>
            </a:r>
          </a:p>
          <a:p>
            <a:pPr lvl="1" eaLnBrk="1" hangingPunct="1"/>
            <a:r>
              <a:rPr lang="en-US" altLang="zh-CN" sz="1900"/>
              <a:t>Assumption: class conditional independence , therefore loss of accuracy</a:t>
            </a:r>
          </a:p>
          <a:p>
            <a:pPr lvl="1" eaLnBrk="1" hangingPunct="1"/>
            <a:r>
              <a:rPr lang="en-US" altLang="zh-CN" sz="1900"/>
              <a:t>Practically, dependencies exist among variables </a:t>
            </a:r>
          </a:p>
          <a:p>
            <a:pPr lvl="1" eaLnBrk="1" hangingPunct="1"/>
            <a:r>
              <a:rPr lang="en-US" altLang="zh-CN" sz="1900"/>
              <a:t>E.g.,  hospital patients’profile:  age, family history etc </a:t>
            </a:r>
          </a:p>
          <a:p>
            <a:pPr lvl="1" eaLnBrk="1" hangingPunct="1">
              <a:buFont typeface="Wingdings" pitchFamily="2" charset="2"/>
              <a:buNone/>
            </a:pPr>
            <a:r>
              <a:rPr lang="en-US" altLang="zh-CN" sz="1900"/>
              <a:t>    Symptoms: fever, cough etc., Disease: lung cancer, diabetes etc </a:t>
            </a:r>
          </a:p>
          <a:p>
            <a:pPr lvl="1" eaLnBrk="1" hangingPunct="1"/>
            <a:r>
              <a:rPr lang="en-US" altLang="zh-CN" sz="1900"/>
              <a:t>Dependencies among these cannot be modeled by Na</a:t>
            </a:r>
            <a:r>
              <a:rPr lang="en-US" altLang="zh-CN" sz="1900">
                <a:latin typeface="Arial" panose="020B0604020202020204" pitchFamily="34" charset="0"/>
              </a:rPr>
              <a:t>ï</a:t>
            </a:r>
            <a:r>
              <a:rPr lang="en-US" altLang="zh-CN" sz="1900"/>
              <a:t>ve Bayesian Classifier.</a:t>
            </a:r>
          </a:p>
          <a:p>
            <a:pPr eaLnBrk="1" hangingPunct="1"/>
            <a:r>
              <a:rPr lang="en-US" altLang="zh-CN" sz="2100"/>
              <a:t>How to deal with these dependencies?</a:t>
            </a:r>
          </a:p>
          <a:p>
            <a:pPr lvl="1" eaLnBrk="1" hangingPunct="1"/>
            <a:r>
              <a:rPr lang="en-US" altLang="zh-CN" sz="1900"/>
              <a:t>Bayesian Belief Networks. </a:t>
            </a:r>
          </a:p>
        </p:txBody>
      </p:sp>
    </p:spTree>
    <p:extLst>
      <p:ext uri="{BB962C8B-B14F-4D97-AF65-F5344CB8AC3E}">
        <p14:creationId xmlns:p14="http://schemas.microsoft.com/office/powerpoint/2010/main" val="3184607455"/>
      </p:ext>
    </p:extLst>
  </p:cSld>
  <p:clrMapOvr>
    <a:masterClrMapping/>
  </p:clrMapOvr>
  <p:transition>
    <p:zoom/>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2411</TotalTime>
  <Words>4087</Words>
  <Application>Microsoft Macintosh PowerPoint</Application>
  <PresentationFormat>Widescreen</PresentationFormat>
  <Paragraphs>789</Paragraphs>
  <Slides>81</Slides>
  <Notes>7</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4</vt:i4>
      </vt:variant>
      <vt:variant>
        <vt:lpstr>Slide Titles</vt:lpstr>
      </vt:variant>
      <vt:variant>
        <vt:i4>81</vt:i4>
      </vt:variant>
    </vt:vector>
  </HeadingPairs>
  <TitlesOfParts>
    <vt:vector size="97" baseType="lpstr">
      <vt:lpstr>Arial</vt:lpstr>
      <vt:lpstr>Calibri</vt:lpstr>
      <vt:lpstr>Calibri Light</vt:lpstr>
      <vt:lpstr>Franklin Gothic Book</vt:lpstr>
      <vt:lpstr>Garamond</vt:lpstr>
      <vt:lpstr>Monotype Sorts</vt:lpstr>
      <vt:lpstr>Tahoma</vt:lpstr>
      <vt:lpstr>Times New Roman</vt:lpstr>
      <vt:lpstr>Verdana</vt:lpstr>
      <vt:lpstr>Wingdings</vt:lpstr>
      <vt:lpstr>Wingdings 2</vt:lpstr>
      <vt:lpstr>Office Theme</vt:lpstr>
      <vt:lpstr>Microsoft Equation 3.0</vt:lpstr>
      <vt:lpstr>Microsoft Excel Worksheet</vt:lpstr>
      <vt:lpstr>Document</vt:lpstr>
      <vt:lpstr>Visio</vt:lpstr>
      <vt:lpstr>Bayesian Classification Methods</vt:lpstr>
      <vt:lpstr>Bayesian Classification Methods</vt:lpstr>
      <vt:lpstr>PowerPoint Presentation</vt:lpstr>
      <vt:lpstr>Naïve Bayesian Classifier:  Example1</vt:lpstr>
      <vt:lpstr>PowerPoint Presentation</vt:lpstr>
      <vt:lpstr>Compute Prediction For New Day</vt:lpstr>
      <vt:lpstr>Training dataset</vt:lpstr>
      <vt:lpstr>PowerPoint Presentation</vt:lpstr>
      <vt:lpstr>Naïve Bayesian Classifier:  Advantages and Disadvantages</vt:lpstr>
      <vt:lpstr>Supervised Learning Methods</vt:lpstr>
      <vt:lpstr>Example of a Decision Tree</vt:lpstr>
      <vt:lpstr>Another Example of Decision Tree</vt:lpstr>
      <vt:lpstr>Decision Tree Classification Task</vt:lpstr>
      <vt:lpstr>Apply Model to Test Data</vt:lpstr>
      <vt:lpstr>Apply Model to Test Data</vt:lpstr>
      <vt:lpstr>Apply Model to Test Data</vt:lpstr>
      <vt:lpstr>Apply Model to Test Data</vt:lpstr>
      <vt:lpstr>Apply Model to Test Data</vt:lpstr>
      <vt:lpstr>Apply Model to Test Data</vt:lpstr>
      <vt:lpstr>Decision Tree Classification Task</vt:lpstr>
      <vt:lpstr>Decision Tree Induction</vt:lpstr>
      <vt:lpstr>Hunt’s Algorithm</vt:lpstr>
      <vt:lpstr>Hunt’s Algorithm</vt:lpstr>
      <vt:lpstr>Tree Induction</vt:lpstr>
      <vt:lpstr>How to Specify Test Condition?</vt:lpstr>
      <vt:lpstr>Splitting Based on Nominal Attributes</vt:lpstr>
      <vt:lpstr>Splitting Based on Continuous Attributes</vt:lpstr>
      <vt:lpstr>Splitting Based on Continuous Attributes</vt:lpstr>
      <vt:lpstr>How to determine the Best Split</vt:lpstr>
      <vt:lpstr>The loan data (reproduced)</vt:lpstr>
      <vt:lpstr>A decision tree from the loan data</vt:lpstr>
      <vt:lpstr>Use the decision tree</vt:lpstr>
      <vt:lpstr>Is the decision tree unique?</vt:lpstr>
      <vt:lpstr>From a decision tree to a set of rules</vt:lpstr>
      <vt:lpstr>Algorithm for decision tree learning</vt:lpstr>
      <vt:lpstr>Decision tree learning algorithm</vt:lpstr>
      <vt:lpstr>Choose an attribute to partition data </vt:lpstr>
      <vt:lpstr>The loan data (reproduced)</vt:lpstr>
      <vt:lpstr>Two possible roots, which is better?</vt:lpstr>
      <vt:lpstr>Information theory</vt:lpstr>
      <vt:lpstr>Information theory (cont …)</vt:lpstr>
      <vt:lpstr>Information theory: Entropy measure</vt:lpstr>
      <vt:lpstr>Entropy measure: let us get a feeling</vt:lpstr>
      <vt:lpstr>Information gain</vt:lpstr>
      <vt:lpstr>Information gain (cont …)</vt:lpstr>
      <vt:lpstr>PowerPoint Presentation</vt:lpstr>
      <vt:lpstr>We build the final tree</vt:lpstr>
      <vt:lpstr>Feature Selection and Feature Extraction</vt:lpstr>
      <vt:lpstr>What is Feature selection (or Variable Selection)? </vt:lpstr>
      <vt:lpstr>Mathematically speaking</vt:lpstr>
      <vt:lpstr>PowerPoint Presentation</vt:lpstr>
      <vt:lpstr>Motivation for Feature Selection.</vt:lpstr>
      <vt:lpstr>The Curse of Dimensionality </vt:lpstr>
      <vt:lpstr>Feature Selection — Optimality? </vt:lpstr>
      <vt:lpstr>Optimal Feature Subset:</vt:lpstr>
      <vt:lpstr>Relevance of Features </vt:lpstr>
      <vt:lpstr>Strong Relevance of a variable/feature: </vt:lpstr>
      <vt:lpstr>Weak Relevance of a variable/feature:</vt:lpstr>
      <vt:lpstr>Summary</vt:lpstr>
      <vt:lpstr>Filter Methods </vt:lpstr>
      <vt:lpstr>PowerPoint Presentation</vt:lpstr>
      <vt:lpstr>Wrapper Methods</vt:lpstr>
      <vt:lpstr>Common Examples</vt:lpstr>
      <vt:lpstr>Embedded Methods </vt:lpstr>
      <vt:lpstr> Difference between Filter and Wrapper methods </vt:lpstr>
      <vt:lpstr>Feature Extraction </vt:lpstr>
      <vt:lpstr>Bag of words</vt:lpstr>
      <vt:lpstr>PowerPoint Presentation</vt:lpstr>
      <vt:lpstr>PowerPoint Presentation</vt:lpstr>
      <vt:lpstr>PowerPoint Presentation</vt:lpstr>
      <vt:lpstr>New approaches</vt:lpstr>
      <vt:lpstr>PowerPoint Presentation</vt:lpstr>
      <vt:lpstr>PowerPoint Presentation</vt:lpstr>
      <vt:lpstr>PowerPoint Presentation</vt:lpstr>
      <vt:lpstr>1.5. Time series, web, etc.</vt:lpstr>
      <vt:lpstr>Feature transformations </vt:lpstr>
      <vt:lpstr>Interactions </vt:lpstr>
      <vt:lpstr>2.3. Filling in the missing values </vt:lpstr>
      <vt:lpstr>Feature selection </vt:lpstr>
      <vt:lpstr>3.3. Grid search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Feature Selection and Feature Extraction</dc:title>
  <dc:creator>Microsoft Office User</dc:creator>
  <cp:lastModifiedBy>Microsoft Office User</cp:lastModifiedBy>
  <cp:revision>12</cp:revision>
  <dcterms:created xsi:type="dcterms:W3CDTF">2019-10-22T09:15:38Z</dcterms:created>
  <dcterms:modified xsi:type="dcterms:W3CDTF">2019-10-24T04:22:44Z</dcterms:modified>
</cp:coreProperties>
</file>